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handoutMasterIdLst>
    <p:handoutMasterId r:id="rId43"/>
  </p:handoutMasterIdLst>
  <p:sldIdLst>
    <p:sldId id="358" r:id="rId2"/>
    <p:sldId id="284" r:id="rId3"/>
    <p:sldId id="326" r:id="rId4"/>
    <p:sldId id="330" r:id="rId5"/>
    <p:sldId id="333" r:id="rId6"/>
    <p:sldId id="335" r:id="rId7"/>
    <p:sldId id="296" r:id="rId8"/>
    <p:sldId id="294" r:id="rId9"/>
    <p:sldId id="295" r:id="rId10"/>
    <p:sldId id="331" r:id="rId11"/>
    <p:sldId id="332" r:id="rId12"/>
    <p:sldId id="301" r:id="rId13"/>
    <p:sldId id="340" r:id="rId14"/>
    <p:sldId id="303" r:id="rId15"/>
    <p:sldId id="286" r:id="rId16"/>
    <p:sldId id="360" r:id="rId17"/>
    <p:sldId id="305" r:id="rId18"/>
    <p:sldId id="278" r:id="rId19"/>
    <p:sldId id="292" r:id="rId20"/>
    <p:sldId id="342" r:id="rId21"/>
    <p:sldId id="343" r:id="rId22"/>
    <p:sldId id="282" r:id="rId23"/>
    <p:sldId id="350" r:id="rId24"/>
    <p:sldId id="311" r:id="rId25"/>
    <p:sldId id="351" r:id="rId26"/>
    <p:sldId id="310" r:id="rId27"/>
    <p:sldId id="344" r:id="rId28"/>
    <p:sldId id="352" r:id="rId29"/>
    <p:sldId id="314" r:id="rId30"/>
    <p:sldId id="359" r:id="rId31"/>
    <p:sldId id="354" r:id="rId32"/>
    <p:sldId id="355" r:id="rId33"/>
    <p:sldId id="320" r:id="rId34"/>
    <p:sldId id="316" r:id="rId35"/>
    <p:sldId id="356" r:id="rId36"/>
    <p:sldId id="323" r:id="rId37"/>
    <p:sldId id="321" r:id="rId38"/>
    <p:sldId id="318" r:id="rId39"/>
    <p:sldId id="357" r:id="rId40"/>
    <p:sldId id="36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chiel van dijk" initials="Jvd" lastIdx="3" clrIdx="0">
    <p:extLst>
      <p:ext uri="{19B8F6BF-5375-455C-9EA6-DF929625EA0E}">
        <p15:presenceInfo xmlns:p15="http://schemas.microsoft.com/office/powerpoint/2012/main" userId="c8e414cdfc3d7a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6000"/>
    <a:srgbClr val="0070C0"/>
    <a:srgbClr val="2F5597"/>
    <a:srgbClr val="FEFC5E"/>
    <a:srgbClr val="FD6668"/>
    <a:srgbClr val="5B9BD5"/>
    <a:srgbClr val="00B0F0"/>
    <a:srgbClr val="A9D18E"/>
    <a:srgbClr val="0D366E"/>
    <a:srgbClr val="E9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3" autoAdjust="0"/>
    <p:restoredTop sz="85914" autoAdjust="0"/>
  </p:normalViewPr>
  <p:slideViewPr>
    <p:cSldViewPr snapToGrid="0">
      <p:cViewPr varScale="1">
        <p:scale>
          <a:sx n="99" d="100"/>
          <a:sy n="99" d="100"/>
        </p:scale>
        <p:origin x="38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4T20:42:35.364" idx="3">
    <p:pos x="5301" y="259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4T16:16:13.429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 of 3. is that mathematically we talk about QHO, physically: it is a LC circuit and the function is a resonator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4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using both forms later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3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Spin in some type of superconductors can be -1 or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3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75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09-Nov-20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09-Nov-20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09-Nov-20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9/1/8/18171732/ibm-quantum-computer-20-qubit-q-system-one-ces-2019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53.png"/><Relationship Id="rId3" Type="http://schemas.openxmlformats.org/officeDocument/2006/relationships/image" Target="../media/image311.png"/><Relationship Id="rId7" Type="http://schemas.openxmlformats.org/officeDocument/2006/relationships/image" Target="../media/image36.png"/><Relationship Id="rId12" Type="http://schemas.openxmlformats.org/officeDocument/2006/relationships/image" Target="../media/image520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510.png"/><Relationship Id="rId5" Type="http://schemas.openxmlformats.org/officeDocument/2006/relationships/image" Target="../media/image340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18" Type="http://schemas.openxmlformats.org/officeDocument/2006/relationships/image" Target="../media/image270.png"/><Relationship Id="rId3" Type="http://schemas.openxmlformats.org/officeDocument/2006/relationships/image" Target="../media/image4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image" Target="../media/image38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19" Type="http://schemas.openxmlformats.org/officeDocument/2006/relationships/image" Target="../media/image280.png"/><Relationship Id="rId4" Type="http://schemas.openxmlformats.org/officeDocument/2006/relationships/image" Target="../media/image41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ibm_research_zurich/26093923343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7/06/relationships/model3d" Target="../media/model3d2.glb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47.png"/><Relationship Id="rId10" Type="http://schemas.openxmlformats.org/officeDocument/2006/relationships/image" Target="../media/image58.png"/><Relationship Id="rId4" Type="http://schemas.openxmlformats.org/officeDocument/2006/relationships/image" Target="../media/image46.png"/><Relationship Id="rId9" Type="http://schemas.openxmlformats.org/officeDocument/2006/relationships/image" Target="../media/image4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51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2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511.png"/><Relationship Id="rId10" Type="http://schemas.openxmlformats.org/officeDocument/2006/relationships/image" Target="../media/image93.png"/><Relationship Id="rId9" Type="http://schemas.openxmlformats.org/officeDocument/2006/relationships/image" Target="../media/image5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6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6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9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0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92.png"/><Relationship Id="rId10" Type="http://schemas.openxmlformats.org/officeDocument/2006/relationships/image" Target="../media/image110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0.png"/><Relationship Id="rId10" Type="http://schemas.openxmlformats.org/officeDocument/2006/relationships/image" Target="../media/image128.png"/><Relationship Id="rId9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overview of performance against each objective.</a:t>
            </a:r>
          </a:p>
        </p:txBody>
      </p:sp>
      <p:pic>
        <p:nvPicPr>
          <p:cNvPr id="5" name="Picture 4" descr="A picture containing indoor, sitting, monitor, microwave&#10;&#10;Description automatically generated">
            <a:extLst>
              <a:ext uri="{FF2B5EF4-FFF2-40B4-BE49-F238E27FC236}">
                <a16:creationId xmlns:a16="http://schemas.microsoft.com/office/drawing/2014/main" id="{0D4608F7-5A9B-4D80-A28F-B135D3A67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517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463F29B-3636-4038-9211-8E23963CA205}"/>
              </a:ext>
            </a:extLst>
          </p:cNvPr>
          <p:cNvSpPr txBox="1">
            <a:spLocks/>
          </p:cNvSpPr>
          <p:nvPr/>
        </p:nvSpPr>
        <p:spPr>
          <a:xfrm>
            <a:off x="3152484" y="4513811"/>
            <a:ext cx="5887031" cy="8091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76067-6BB1-4CD5-9295-DE8DF8D93105}"/>
              </a:ext>
            </a:extLst>
          </p:cNvPr>
          <p:cNvSpPr/>
          <p:nvPr/>
        </p:nvSpPr>
        <p:spPr>
          <a:xfrm>
            <a:off x="3616364" y="4334469"/>
            <a:ext cx="5423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Transmon Qubit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FE1B27-6B97-40BA-9F91-B395A91980AE}"/>
              </a:ext>
            </a:extLst>
          </p:cNvPr>
          <p:cNvSpPr txBox="1">
            <a:spLocks/>
          </p:cNvSpPr>
          <p:nvPr/>
        </p:nvSpPr>
        <p:spPr>
          <a:xfrm>
            <a:off x="4905083" y="6441855"/>
            <a:ext cx="2381832" cy="4487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Jechiel van Dijk</a:t>
            </a:r>
          </a:p>
        </p:txBody>
      </p:sp>
    </p:spTree>
    <p:extLst>
      <p:ext uri="{BB962C8B-B14F-4D97-AF65-F5344CB8AC3E}">
        <p14:creationId xmlns:p14="http://schemas.microsoft.com/office/powerpoint/2010/main" val="295019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9FDA-4B86-42CD-89F1-3F4DE2A05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82483"/>
            <a:ext cx="10972800" cy="1600200"/>
          </a:xfrm>
        </p:spPr>
        <p:txBody>
          <a:bodyPr/>
          <a:lstStyle/>
          <a:p>
            <a:r>
              <a:rPr lang="en-US" sz="9600" dirty="0"/>
              <a:t>LC circuit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674D5-0BB4-4943-903A-1613FAF3DF6C}"/>
              </a:ext>
            </a:extLst>
          </p:cNvPr>
          <p:cNvSpPr txBox="1"/>
          <p:nvPr/>
        </p:nvSpPr>
        <p:spPr>
          <a:xfrm>
            <a:off x="11172825" y="0"/>
            <a:ext cx="10191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LC circuit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869DF2-B636-4424-A804-95DBCD004536}"/>
              </a:ext>
            </a:extLst>
          </p:cNvPr>
          <p:cNvSpPr/>
          <p:nvPr/>
        </p:nvSpPr>
        <p:spPr>
          <a:xfrm>
            <a:off x="5830542" y="1259153"/>
            <a:ext cx="530916" cy="92333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2DDD9B-ED6A-4320-9D5F-9BBD828B5C9A}"/>
              </a:ext>
            </a:extLst>
          </p:cNvPr>
          <p:cNvSpPr txBox="1">
            <a:spLocks/>
          </p:cNvSpPr>
          <p:nvPr/>
        </p:nvSpPr>
        <p:spPr>
          <a:xfrm>
            <a:off x="146858" y="153889"/>
            <a:ext cx="5156661" cy="2007420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400" dirty="0"/>
              <a:t>Superconductors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Quantum Harmonic Oscillator  / LC circuit / resonator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QHO vs. Cooper pair Box </a:t>
            </a:r>
            <a:r>
              <a:rPr lang="en-US" sz="11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(Spoiler alert: Josephson junction)</a:t>
            </a:r>
            <a:endParaRPr lang="en-US" sz="14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Josephson Junction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Anatomy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Equations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Cooper pair Box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Transmon</a:t>
            </a:r>
            <a:endParaRPr lang="en-US" sz="12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086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B674-4B15-452A-85CF-F911D061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0"/>
            <a:ext cx="2903745" cy="861005"/>
          </a:xfrm>
        </p:spPr>
        <p:txBody>
          <a:bodyPr/>
          <a:lstStyle/>
          <a:p>
            <a:r>
              <a:rPr lang="en-US" sz="4000" dirty="0"/>
              <a:t>LC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B1F3D0-17CA-49FC-B913-8D14872D197D}"/>
                  </a:ext>
                </a:extLst>
              </p:cNvPr>
              <p:cNvSpPr txBox="1"/>
              <p:nvPr/>
            </p:nvSpPr>
            <p:spPr>
              <a:xfrm>
                <a:off x="919051" y="1762519"/>
                <a:ext cx="4482859" cy="76469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 = E</a:t>
                </a:r>
                <a:r>
                  <a:rPr lang="en-US" sz="2400" baseline="-25000" dirty="0"/>
                  <a:t>capacitor </a:t>
                </a:r>
                <a:r>
                  <a:rPr lang="en-US" sz="2400" dirty="0"/>
                  <a:t>+ E</a:t>
                </a:r>
                <a:r>
                  <a:rPr lang="en-US" sz="2400" baseline="-25000" dirty="0"/>
                  <a:t>inductor</a:t>
                </a: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nl-NL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28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nl-NL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2800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B1F3D0-17CA-49FC-B913-8D14872D1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51" y="1762519"/>
                <a:ext cx="4482859" cy="764697"/>
              </a:xfrm>
              <a:prstGeom prst="rect">
                <a:avLst/>
              </a:prstGeom>
              <a:blipFill>
                <a:blip r:embed="rId2"/>
                <a:stretch>
                  <a:fillRect l="-2035" b="-7813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AFC605-B443-431D-AA6D-6BEAF227B4A0}"/>
                  </a:ext>
                </a:extLst>
              </p:cNvPr>
              <p:cNvSpPr txBox="1"/>
              <p:nvPr/>
            </p:nvSpPr>
            <p:spPr>
              <a:xfrm>
                <a:off x="906476" y="936855"/>
                <a:ext cx="1886829" cy="66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</a:t>
                </a:r>
                <a:r>
                  <a:rPr lang="en-US" sz="2400" baseline="-25000" dirty="0"/>
                  <a:t>capacitor </a:t>
                </a: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AFC605-B443-431D-AA6D-6BEAF227B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76" y="936855"/>
                <a:ext cx="1886829" cy="668773"/>
              </a:xfrm>
              <a:prstGeom prst="rect">
                <a:avLst/>
              </a:prstGeom>
              <a:blipFill>
                <a:blip r:embed="rId3"/>
                <a:stretch>
                  <a:fillRect l="-5178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F805A3-FBF6-4F7F-BE6E-35164DC90176}"/>
                  </a:ext>
                </a:extLst>
              </p:cNvPr>
              <p:cNvSpPr txBox="1"/>
              <p:nvPr/>
            </p:nvSpPr>
            <p:spPr>
              <a:xfrm>
                <a:off x="919051" y="3741585"/>
                <a:ext cx="2297974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Q </a:t>
                </a:r>
                <a:r>
                  <a:rPr lang="en-US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&amp;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en-US" sz="14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F805A3-FBF6-4F7F-BE6E-35164DC9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51" y="3741585"/>
                <a:ext cx="2297974" cy="477118"/>
              </a:xfrm>
              <a:prstGeom prst="rect">
                <a:avLst/>
              </a:prstGeom>
              <a:blipFill>
                <a:blip r:embed="rId4"/>
                <a:stretch>
                  <a:fillRect l="-2918" t="-8974" r="-10875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C7DF42-744B-4A7F-A449-5AC157DFC1A7}"/>
                  </a:ext>
                </a:extLst>
              </p:cNvPr>
              <p:cNvSpPr txBox="1"/>
              <p:nvPr/>
            </p:nvSpPr>
            <p:spPr>
              <a:xfrm>
                <a:off x="3107573" y="4688407"/>
                <a:ext cx="2068596" cy="54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nl-NL" sz="2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</m:acc>
                    <m:r>
                      <m:rPr>
                        <m:nor/>
                      </m:rPr>
                      <a:rPr lang="en-US" sz="2800" dirty="0"/>
                      <m:t> 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] =  i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C7DF42-744B-4A7F-A449-5AC157DF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73" y="4688407"/>
                <a:ext cx="2068596" cy="541302"/>
              </a:xfrm>
              <a:prstGeom prst="rect">
                <a:avLst/>
              </a:prstGeom>
              <a:blipFill>
                <a:blip r:embed="rId5"/>
                <a:stretch>
                  <a:fillRect l="-6195" t="-8989" b="-29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3120BF-2953-479B-8A2B-1865C5510662}"/>
                  </a:ext>
                </a:extLst>
              </p:cNvPr>
              <p:cNvSpPr txBox="1"/>
              <p:nvPr/>
            </p:nvSpPr>
            <p:spPr>
              <a:xfrm>
                <a:off x="5376436" y="4433979"/>
                <a:ext cx="2915798" cy="11492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4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nl-NL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44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4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44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nl-NL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4400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4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3120BF-2953-479B-8A2B-1865C5510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36" y="4433979"/>
                <a:ext cx="2915798" cy="1149225"/>
              </a:xfrm>
              <a:prstGeom prst="rect">
                <a:avLst/>
              </a:prstGeom>
              <a:blipFill>
                <a:blip r:embed="rId6"/>
                <a:stretch>
                  <a:fillRect l="-7039" b="-10825"/>
                </a:stretch>
              </a:blip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54EB23-3AF8-41BB-ACF6-EA0373824296}"/>
                  </a:ext>
                </a:extLst>
              </p:cNvPr>
              <p:cNvSpPr txBox="1"/>
              <p:nvPr/>
            </p:nvSpPr>
            <p:spPr>
              <a:xfrm>
                <a:off x="919051" y="4433979"/>
                <a:ext cx="1772947" cy="993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acc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000" i="1" dirty="0">
                  <a:solidFill>
                    <a:srgbClr val="836967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𝑄</m:t>
                          </m:r>
                        </m:e>
                      </m:acc>
                      <m:r>
                        <a:rPr lang="nl-NL" sz="20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=−</m:t>
                      </m:r>
                      <m:r>
                        <a:rPr lang="nl-NL" sz="20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𝑖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54EB23-3AF8-41BB-ACF6-EA0373824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51" y="4433979"/>
                <a:ext cx="1772947" cy="993670"/>
              </a:xfrm>
              <a:prstGeom prst="rect">
                <a:avLst/>
              </a:prstGeom>
              <a:blipFill>
                <a:blip r:embed="rId7"/>
                <a:stretch>
                  <a:fillRect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A85812-76B5-49E1-9C14-11165D1B213C}"/>
                  </a:ext>
                </a:extLst>
              </p:cNvPr>
              <p:cNvSpPr txBox="1"/>
              <p:nvPr/>
            </p:nvSpPr>
            <p:spPr>
              <a:xfrm>
                <a:off x="919051" y="3198167"/>
                <a:ext cx="32228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400" dirty="0"/>
                  <a:t>Make Q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 Operators: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A85812-76B5-49E1-9C14-11165D1B2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51" y="3198167"/>
                <a:ext cx="3222820" cy="461665"/>
              </a:xfrm>
              <a:prstGeom prst="rect">
                <a:avLst/>
              </a:prstGeom>
              <a:blipFill>
                <a:blip r:embed="rId8"/>
                <a:stretch>
                  <a:fillRect l="-303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D9FBE6-ACEC-4BC9-BF1F-34A3099E5439}"/>
                  </a:ext>
                </a:extLst>
              </p:cNvPr>
              <p:cNvSpPr txBox="1"/>
              <p:nvPr/>
            </p:nvSpPr>
            <p:spPr>
              <a:xfrm>
                <a:off x="919051" y="5484138"/>
                <a:ext cx="1772947" cy="985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nl-NL" sz="20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acc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i="1" dirty="0">
                  <a:solidFill>
                    <a:srgbClr val="836967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nl-NL" sz="20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𝑝</m:t>
                          </m:r>
                        </m:e>
                      </m:acc>
                      <m:r>
                        <a:rPr lang="nl-NL" sz="20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=−</m:t>
                      </m:r>
                      <m:r>
                        <a:rPr lang="nl-NL" sz="20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𝑖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NL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D9FBE6-ACEC-4BC9-BF1F-34A3099E5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51" y="5484138"/>
                <a:ext cx="1772947" cy="985334"/>
              </a:xfrm>
              <a:prstGeom prst="rect">
                <a:avLst/>
              </a:prstGeom>
              <a:blipFill>
                <a:blip r:embed="rId9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1C8C30-E3E6-4EA6-B982-97CFA6258906}"/>
                  </a:ext>
                </a:extLst>
              </p:cNvPr>
              <p:cNvSpPr txBox="1"/>
              <p:nvPr/>
            </p:nvSpPr>
            <p:spPr>
              <a:xfrm>
                <a:off x="3107573" y="5693267"/>
                <a:ext cx="20486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nl-NL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nl-NL" sz="2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nl-NL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</m:acc>
                    <m:r>
                      <m:rPr>
                        <m:nor/>
                      </m:rPr>
                      <a:rPr lang="en-US" sz="2800" dirty="0"/>
                      <m:t> </m:t>
                    </m:r>
                  </m:oMath>
                </a14:m>
                <a:r>
                  <a:rPr lang="en-US" sz="2800" dirty="0">
                    <a:sym typeface="Wingdings" panose="05000000000000000000" pitchFamily="2" charset="2"/>
                  </a:rPr>
                  <a:t>] =  i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1C8C30-E3E6-4EA6-B982-97CFA6258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73" y="5693267"/>
                <a:ext cx="2048622" cy="523220"/>
              </a:xfrm>
              <a:prstGeom prst="rect">
                <a:avLst/>
              </a:prstGeom>
              <a:blipFill>
                <a:blip r:embed="rId10"/>
                <a:stretch>
                  <a:fillRect l="-625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7322BB-4534-421E-978F-7DEEF22F2971}"/>
                  </a:ext>
                </a:extLst>
              </p:cNvPr>
              <p:cNvSpPr txBox="1"/>
              <p:nvPr/>
            </p:nvSpPr>
            <p:spPr>
              <a:xfrm>
                <a:off x="9103198" y="4434983"/>
                <a:ext cx="2915798" cy="115954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4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4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𝑄</m:t>
                                </m:r>
                              </m:e>
                            </m:acc>
                          </m:e>
                          <m:sup>
                            <m:r>
                              <a:rPr lang="nl-NL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44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4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44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44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acc>
                          </m:e>
                          <m:sup>
                            <m:r>
                              <a:rPr lang="nl-NL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4400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4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7322BB-4534-421E-978F-7DEEF22F2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98" y="4434983"/>
                <a:ext cx="2915798" cy="1159548"/>
              </a:xfrm>
              <a:prstGeom prst="rect">
                <a:avLst/>
              </a:prstGeom>
              <a:blipFill>
                <a:blip r:embed="rId11"/>
                <a:stretch>
                  <a:fillRect b="-10256"/>
                </a:stretch>
              </a:blip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E76387-8A4E-4916-8380-04B8D85CF9F5}"/>
              </a:ext>
            </a:extLst>
          </p:cNvPr>
          <p:cNvSpPr/>
          <p:nvPr/>
        </p:nvSpPr>
        <p:spPr>
          <a:xfrm>
            <a:off x="8445941" y="4854633"/>
            <a:ext cx="456990" cy="375076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48CB41-FE05-4810-89FF-8630F59EE87C}"/>
                  </a:ext>
                </a:extLst>
              </p:cNvPr>
              <p:cNvSpPr txBox="1"/>
              <p:nvPr/>
            </p:nvSpPr>
            <p:spPr>
              <a:xfrm>
                <a:off x="10142904" y="1546099"/>
                <a:ext cx="1142620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48CB41-FE05-4810-89FF-8630F59EE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904" y="1546099"/>
                <a:ext cx="1142620" cy="9093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E0F00FE-43FE-4C0E-8FF6-9DC6D32ECF12}"/>
              </a:ext>
            </a:extLst>
          </p:cNvPr>
          <p:cNvSpPr/>
          <p:nvPr/>
        </p:nvSpPr>
        <p:spPr>
          <a:xfrm>
            <a:off x="673331" y="4433979"/>
            <a:ext cx="4482864" cy="105015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6CA6B5-5D15-4A31-8C2A-ED8A9E35507E}"/>
              </a:ext>
            </a:extLst>
          </p:cNvPr>
          <p:cNvSpPr/>
          <p:nvPr/>
        </p:nvSpPr>
        <p:spPr>
          <a:xfrm>
            <a:off x="676070" y="5484138"/>
            <a:ext cx="4482864" cy="105015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A0DDA3-0005-49B2-A90D-255931427213}"/>
                  </a:ext>
                </a:extLst>
              </p:cNvPr>
              <p:cNvSpPr txBox="1"/>
              <p:nvPr/>
            </p:nvSpPr>
            <p:spPr>
              <a:xfrm>
                <a:off x="5322687" y="444389"/>
                <a:ext cx="1979901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l-NL" sz="1400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nl-NL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𝐶h𝑎𝑟𝑔𝑒</m:t>
                    </m:r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nl-NL" sz="1400" dirty="0"/>
                  <a:t> </a:t>
                </a:r>
                <a14:m>
                  <m:oMath xmlns:m="http://schemas.openxmlformats.org/officeDocument/2006/math">
                    <m:r>
                      <a:rPr lang="nl-NL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1400" i="1">
                        <a:latin typeface="Cambria Math" panose="02040503050406030204" pitchFamily="18" charset="0"/>
                      </a:rPr>
                      <m:t>𝑀𝑎𝑔𝑛𝑒𝑡𝑖𝑐</m:t>
                    </m:r>
                    <m:r>
                      <a:rPr lang="nl-NL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1400" i="1">
                        <a:latin typeface="Cambria Math" panose="02040503050406030204" pitchFamily="18" charset="0"/>
                      </a:rPr>
                      <m:t>𝐹𝑙𝑢𝑥</m:t>
                    </m:r>
                  </m:oMath>
                </a14:m>
                <a:endParaRPr lang="nl-NL" sz="1400" i="1" dirty="0">
                  <a:latin typeface="Cambria Math" panose="02040503050406030204" pitchFamily="18" charset="0"/>
                </a:endParaRPr>
              </a:p>
              <a:p>
                <a:r>
                  <a:rPr lang="nl-NL" sz="1400" b="0" i="1" dirty="0">
                    <a:latin typeface="Cambria Math" panose="02040503050406030204" pitchFamily="18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𝐶𝑎𝑝𝑎𝑐𝑖𝑡𝑎𝑛𝑐𝑒</m:t>
                    </m:r>
                  </m:oMath>
                </a14:m>
                <a:endParaRPr lang="nl-NL" sz="1400" b="0" i="1" dirty="0">
                  <a:latin typeface="Cambria Math" panose="02040503050406030204" pitchFamily="18" charset="0"/>
                </a:endParaRPr>
              </a:p>
              <a:p>
                <a:r>
                  <a:rPr lang="nl-NL" sz="1400" i="1" dirty="0">
                    <a:latin typeface="Cambria Math" panose="02040503050406030204" pitchFamily="18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𝐼𝑛𝑑𝑢𝑐𝑡𝑎𝑛𝑐𝑒</m:t>
                    </m:r>
                    <m:r>
                      <a:rPr lang="nl-NL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l-NL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nl-NL" sz="14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nl-NL" sz="1400" i="1">
                        <a:latin typeface="Cambria Math" panose="02040503050406030204" pitchFamily="18" charset="0"/>
                      </a:rPr>
                      <m:t>𝑟𝑒𝑠𝑜𝑛𝑎𝑛𝑡</m:t>
                    </m:r>
                    <m:r>
                      <a:rPr lang="nl-NL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1400" i="1">
                        <a:latin typeface="Cambria Math" panose="02040503050406030204" pitchFamily="18" charset="0"/>
                      </a:rPr>
                      <m:t>𝑓𝑟𝑒𝑞𝑢𝑒𝑛𝑐𝑦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A0DDA3-0005-49B2-A90D-25593142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687" y="444389"/>
                <a:ext cx="1979901" cy="1077218"/>
              </a:xfrm>
              <a:prstGeom prst="rect">
                <a:avLst/>
              </a:prstGeom>
              <a:blipFill>
                <a:blip r:embed="rId13"/>
                <a:stretch>
                  <a:fillRect l="-5199" r="-2446" b="-446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36446C-49A8-48A1-A6A6-98E953FA09B3}"/>
                  </a:ext>
                </a:extLst>
              </p:cNvPr>
              <p:cNvSpPr txBox="1"/>
              <p:nvPr/>
            </p:nvSpPr>
            <p:spPr>
              <a:xfrm>
                <a:off x="2870912" y="937976"/>
                <a:ext cx="1886829" cy="66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</a:t>
                </a:r>
                <a:r>
                  <a:rPr lang="en-US" sz="2400" baseline="-25000" dirty="0"/>
                  <a:t>inductor </a:t>
                </a: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nl-NL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36446C-49A8-48A1-A6A6-98E953FA0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12" y="937976"/>
                <a:ext cx="1886829" cy="666529"/>
              </a:xfrm>
              <a:prstGeom prst="rect">
                <a:avLst/>
              </a:prstGeom>
              <a:blipFill>
                <a:blip r:embed="rId14"/>
                <a:stretch>
                  <a:fillRect l="-5178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D2251B0-132E-4710-A960-CEFDC3C32588}"/>
              </a:ext>
            </a:extLst>
          </p:cNvPr>
          <p:cNvSpPr txBox="1"/>
          <p:nvPr/>
        </p:nvSpPr>
        <p:spPr>
          <a:xfrm>
            <a:off x="919051" y="2649524"/>
            <a:ext cx="3222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Quantize</a:t>
            </a:r>
            <a:r>
              <a:rPr lang="nl-NL" sz="2000" dirty="0"/>
              <a:t> charge </a:t>
            </a:r>
            <a:r>
              <a:rPr lang="en-US" sz="2000" dirty="0"/>
              <a:t>and</a:t>
            </a:r>
            <a:r>
              <a:rPr lang="nl-NL" sz="2000" dirty="0"/>
              <a:t> flux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45D75-3CB4-4DBE-9D94-C94198152DD8}"/>
              </a:ext>
            </a:extLst>
          </p:cNvPr>
          <p:cNvSpPr txBox="1"/>
          <p:nvPr/>
        </p:nvSpPr>
        <p:spPr>
          <a:xfrm>
            <a:off x="11172825" y="0"/>
            <a:ext cx="10191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LC circuit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4D0F57DE-4F11-4E29-892D-962D71E2E344}"/>
              </a:ext>
            </a:extLst>
          </p:cNvPr>
          <p:cNvSpPr/>
          <p:nvPr/>
        </p:nvSpPr>
        <p:spPr>
          <a:xfrm rot="16200000">
            <a:off x="7660211" y="1920661"/>
            <a:ext cx="544163" cy="582904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066E3D9F-1103-4190-9F55-8E362FE81486}"/>
              </a:ext>
            </a:extLst>
          </p:cNvPr>
          <p:cNvSpPr/>
          <p:nvPr/>
        </p:nvSpPr>
        <p:spPr>
          <a:xfrm rot="16200000">
            <a:off x="7660211" y="1556901"/>
            <a:ext cx="544163" cy="582904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2F465C0C-A984-4784-A25D-198F1AAEAF81}"/>
              </a:ext>
            </a:extLst>
          </p:cNvPr>
          <p:cNvSpPr/>
          <p:nvPr/>
        </p:nvSpPr>
        <p:spPr>
          <a:xfrm rot="16200000">
            <a:off x="7660211" y="1193140"/>
            <a:ext cx="544163" cy="582904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6CB4AF01-8BBB-4E61-85B0-0175ACE0CA5B}"/>
              </a:ext>
            </a:extLst>
          </p:cNvPr>
          <p:cNvSpPr/>
          <p:nvPr/>
        </p:nvSpPr>
        <p:spPr>
          <a:xfrm rot="5400000">
            <a:off x="7808056" y="1526775"/>
            <a:ext cx="180402" cy="279397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0D01932D-29BA-400E-91FD-81D30890A4C0}"/>
              </a:ext>
            </a:extLst>
          </p:cNvPr>
          <p:cNvSpPr/>
          <p:nvPr/>
        </p:nvSpPr>
        <p:spPr>
          <a:xfrm rot="5400000">
            <a:off x="7842089" y="1890536"/>
            <a:ext cx="180402" cy="279397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B44C204-2145-4EF5-B29C-0FEFD313FF2C}"/>
              </a:ext>
            </a:extLst>
          </p:cNvPr>
          <p:cNvCxnSpPr>
            <a:cxnSpLocks/>
          </p:cNvCxnSpPr>
          <p:nvPr/>
        </p:nvCxnSpPr>
        <p:spPr>
          <a:xfrm flipV="1">
            <a:off x="7932464" y="342373"/>
            <a:ext cx="0" cy="8690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5A877F-9835-409C-95FF-A0131AF654F6}"/>
              </a:ext>
            </a:extLst>
          </p:cNvPr>
          <p:cNvCxnSpPr>
            <a:cxnSpLocks/>
          </p:cNvCxnSpPr>
          <p:nvPr/>
        </p:nvCxnSpPr>
        <p:spPr>
          <a:xfrm flipH="1">
            <a:off x="7932464" y="342369"/>
            <a:ext cx="1872188" cy="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D6AFB4-B5D1-4ED8-BCAC-A9BC02142BDF}"/>
              </a:ext>
            </a:extLst>
          </p:cNvPr>
          <p:cNvCxnSpPr>
            <a:cxnSpLocks/>
          </p:cNvCxnSpPr>
          <p:nvPr/>
        </p:nvCxnSpPr>
        <p:spPr>
          <a:xfrm>
            <a:off x="9804651" y="342369"/>
            <a:ext cx="0" cy="1233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F18E33B-F891-464D-9761-0F9A4614F863}"/>
              </a:ext>
            </a:extLst>
          </p:cNvPr>
          <p:cNvCxnSpPr>
            <a:cxnSpLocks/>
          </p:cNvCxnSpPr>
          <p:nvPr/>
        </p:nvCxnSpPr>
        <p:spPr>
          <a:xfrm>
            <a:off x="9308314" y="1580098"/>
            <a:ext cx="9926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0AEFC1C-F781-4E2C-8324-D0D64E5F6950}"/>
              </a:ext>
            </a:extLst>
          </p:cNvPr>
          <p:cNvCxnSpPr>
            <a:cxnSpLocks/>
          </p:cNvCxnSpPr>
          <p:nvPr/>
        </p:nvCxnSpPr>
        <p:spPr>
          <a:xfrm>
            <a:off x="9308314" y="1940032"/>
            <a:ext cx="9926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D8C5286-142B-4FE5-8F23-CCD9B316F032}"/>
              </a:ext>
            </a:extLst>
          </p:cNvPr>
          <p:cNvCxnSpPr>
            <a:cxnSpLocks/>
          </p:cNvCxnSpPr>
          <p:nvPr/>
        </p:nvCxnSpPr>
        <p:spPr>
          <a:xfrm>
            <a:off x="9804647" y="1940031"/>
            <a:ext cx="4" cy="16929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9D046D2-9275-4C14-B021-A868FA195975}"/>
              </a:ext>
            </a:extLst>
          </p:cNvPr>
          <p:cNvCxnSpPr>
            <a:cxnSpLocks/>
          </p:cNvCxnSpPr>
          <p:nvPr/>
        </p:nvCxnSpPr>
        <p:spPr>
          <a:xfrm flipV="1">
            <a:off x="7916344" y="2484195"/>
            <a:ext cx="0" cy="11488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F4568A1-B3D6-4F16-A848-ECA7E82CCC0B}"/>
              </a:ext>
            </a:extLst>
          </p:cNvPr>
          <p:cNvCxnSpPr>
            <a:cxnSpLocks/>
          </p:cNvCxnSpPr>
          <p:nvPr/>
        </p:nvCxnSpPr>
        <p:spPr>
          <a:xfrm flipH="1">
            <a:off x="7916345" y="3633002"/>
            <a:ext cx="18883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28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4" grpId="0" animBg="1"/>
      <p:bldP spid="12" grpId="0"/>
      <p:bldP spid="4" grpId="0"/>
      <p:bldP spid="8" grpId="0"/>
      <p:bldP spid="9" grpId="0"/>
      <p:bldP spid="23" grpId="0" animBg="1"/>
      <p:bldP spid="11" grpId="0" animBg="1"/>
      <p:bldP spid="20" grpId="0" animBg="1"/>
      <p:bldP spid="22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E1D4E5-DCE2-40CD-8723-D3A6189E28F5}"/>
                  </a:ext>
                </a:extLst>
              </p:cNvPr>
              <p:cNvSpPr txBox="1"/>
              <p:nvPr/>
            </p:nvSpPr>
            <p:spPr>
              <a:xfrm>
                <a:off x="463429" y="1168945"/>
                <a:ext cx="2655923" cy="105323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40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𝑄</m:t>
                                </m:r>
                              </m:e>
                            </m:acc>
                          </m:e>
                          <m:sup>
                            <m:r>
                              <a:rPr lang="nl-NL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40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40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40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acc>
                          </m:e>
                          <m:sup>
                            <m:r>
                              <a:rPr lang="nl-NL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4000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E1D4E5-DCE2-40CD-8723-D3A6189E2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9" y="1168945"/>
                <a:ext cx="2655923" cy="1053237"/>
              </a:xfrm>
              <a:prstGeom prst="rect">
                <a:avLst/>
              </a:prstGeom>
              <a:blipFill>
                <a:blip r:embed="rId3"/>
                <a:stretch>
                  <a:fillRect b="-1213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8AB7B163-C831-476C-A24C-6AE7DF57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8" y="2525068"/>
            <a:ext cx="5079836" cy="771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66D04F-FBD7-47ED-BAC7-06B4D0FE9A5A}"/>
                  </a:ext>
                </a:extLst>
              </p:cNvPr>
              <p:cNvSpPr txBox="1"/>
              <p:nvPr/>
            </p:nvSpPr>
            <p:spPr>
              <a:xfrm>
                <a:off x="463430" y="3505794"/>
                <a:ext cx="2251196" cy="9093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sSup>
                        <m:sSup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m:rPr>
                          <m:nor/>
                        </m:rPr>
                        <a:rPr lang="en-US" sz="2000" dirty="0"/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66D04F-FBD7-47ED-BAC7-06B4D0FE9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30" y="3505794"/>
                <a:ext cx="2251196" cy="909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56E46E4-7FCB-45DF-850C-AB7E27794FF2}"/>
              </a:ext>
            </a:extLst>
          </p:cNvPr>
          <p:cNvSpPr txBox="1"/>
          <p:nvPr/>
        </p:nvSpPr>
        <p:spPr>
          <a:xfrm>
            <a:off x="6096000" y="3756807"/>
            <a:ext cx="28267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8CF233-B0D4-46F1-9BA1-9D4FDB70E7B0}"/>
                  </a:ext>
                </a:extLst>
              </p:cNvPr>
              <p:cNvSpPr txBox="1"/>
              <p:nvPr/>
            </p:nvSpPr>
            <p:spPr>
              <a:xfrm>
                <a:off x="5663227" y="3178499"/>
                <a:ext cx="1093957" cy="727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8CF233-B0D4-46F1-9BA1-9D4FDB70E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227" y="3178499"/>
                <a:ext cx="1093957" cy="7275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216672-7077-4B3E-8529-21B87F044B08}"/>
                  </a:ext>
                </a:extLst>
              </p:cNvPr>
              <p:cNvSpPr txBox="1"/>
              <p:nvPr/>
            </p:nvSpPr>
            <p:spPr>
              <a:xfrm>
                <a:off x="463429" y="5061709"/>
                <a:ext cx="2915798" cy="106247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40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𝑄</m:t>
                                </m:r>
                              </m:e>
                            </m:acc>
                          </m:e>
                          <m:sup>
                            <m:r>
                              <a:rPr lang="nl-NL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40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40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40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acc>
                          </m:e>
                          <m:sup>
                            <m:r>
                              <a:rPr lang="nl-NL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4000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216672-7077-4B3E-8529-21B87F04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9" y="5061709"/>
                <a:ext cx="2915798" cy="1062470"/>
              </a:xfrm>
              <a:prstGeom prst="rect">
                <a:avLst/>
              </a:prstGeom>
              <a:blipFill>
                <a:blip r:embed="rId7"/>
                <a:stretch>
                  <a:fillRect b="-1085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292277-C046-4B61-87A6-5937915758E2}"/>
                  </a:ext>
                </a:extLst>
              </p:cNvPr>
              <p:cNvSpPr txBox="1"/>
              <p:nvPr/>
            </p:nvSpPr>
            <p:spPr>
              <a:xfrm>
                <a:off x="3807840" y="5116595"/>
                <a:ext cx="3940231" cy="95269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3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292277-C046-4B61-87A6-593791575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840" y="5116595"/>
                <a:ext cx="3940231" cy="952697"/>
              </a:xfrm>
              <a:prstGeom prst="rect">
                <a:avLst/>
              </a:prstGeom>
              <a:blipFill>
                <a:blip r:embed="rId8"/>
                <a:stretch>
                  <a:fillRect b="-6790"/>
                </a:stretch>
              </a:blip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2C097D69-BA4F-40B1-A7C0-80A015A32093}"/>
              </a:ext>
            </a:extLst>
          </p:cNvPr>
          <p:cNvSpPr/>
          <p:nvPr/>
        </p:nvSpPr>
        <p:spPr>
          <a:xfrm>
            <a:off x="3513581" y="5439158"/>
            <a:ext cx="193895" cy="31325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CE3649-8389-4902-9641-80050096FB0C}"/>
                  </a:ext>
                </a:extLst>
              </p:cNvPr>
              <p:cNvSpPr txBox="1"/>
              <p:nvPr/>
            </p:nvSpPr>
            <p:spPr>
              <a:xfrm>
                <a:off x="5882282" y="1431102"/>
                <a:ext cx="5179816" cy="9613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Creation operator: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nl-NL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Annihilation operator: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nl-NL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Number operator: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|"/>
                        <m:endChr m:val="⟩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CE3649-8389-4902-9641-80050096F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282" y="1431102"/>
                <a:ext cx="5179816" cy="961353"/>
              </a:xfrm>
              <a:prstGeom prst="rect">
                <a:avLst/>
              </a:prstGeom>
              <a:blipFill>
                <a:blip r:embed="rId9"/>
                <a:stretch>
                  <a:fillRect l="-939" t="-629" b="-88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D40B9950-887A-4519-B633-BF1F58736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6286" y="2644262"/>
            <a:ext cx="2695234" cy="3131515"/>
          </a:xfrm>
          <a:prstGeom prst="rect">
            <a:avLst/>
          </a:prstGeom>
        </p:spPr>
      </p:pic>
      <p:sp>
        <p:nvSpPr>
          <p:cNvPr id="23" name="Right Brace 22">
            <a:extLst>
              <a:ext uri="{FF2B5EF4-FFF2-40B4-BE49-F238E27FC236}">
                <a16:creationId xmlns:a16="http://schemas.microsoft.com/office/drawing/2014/main" id="{9F5AD426-F58E-4B8F-A074-426E6661150E}"/>
              </a:ext>
            </a:extLst>
          </p:cNvPr>
          <p:cNvSpPr/>
          <p:nvPr/>
        </p:nvSpPr>
        <p:spPr>
          <a:xfrm>
            <a:off x="10815889" y="4213198"/>
            <a:ext cx="275562" cy="62465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F34E3-EBBC-4950-84C9-DAA69E9F9164}"/>
                  </a:ext>
                </a:extLst>
              </p:cNvPr>
              <p:cNvSpPr txBox="1"/>
              <p:nvPr/>
            </p:nvSpPr>
            <p:spPr>
              <a:xfrm>
                <a:off x="11283333" y="4339446"/>
                <a:ext cx="7504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DF34E3-EBBC-4950-84C9-DAA69E9F9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3333" y="4339446"/>
                <a:ext cx="7504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>
            <a:extLst>
              <a:ext uri="{FF2B5EF4-FFF2-40B4-BE49-F238E27FC236}">
                <a16:creationId xmlns:a16="http://schemas.microsoft.com/office/drawing/2014/main" id="{9EF24393-C6D7-456D-AA7B-933CF690CEDC}"/>
              </a:ext>
            </a:extLst>
          </p:cNvPr>
          <p:cNvSpPr/>
          <p:nvPr/>
        </p:nvSpPr>
        <p:spPr>
          <a:xfrm>
            <a:off x="10814682" y="3593680"/>
            <a:ext cx="275562" cy="62465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FC79CC-237A-4676-9E5A-FFDC1044D31B}"/>
                  </a:ext>
                </a:extLst>
              </p:cNvPr>
              <p:cNvSpPr txBox="1"/>
              <p:nvPr/>
            </p:nvSpPr>
            <p:spPr>
              <a:xfrm>
                <a:off x="11218141" y="3721340"/>
                <a:ext cx="745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FC79CC-237A-4676-9E5A-FFDC1044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141" y="3721340"/>
                <a:ext cx="7451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>
            <a:extLst>
              <a:ext uri="{FF2B5EF4-FFF2-40B4-BE49-F238E27FC236}">
                <a16:creationId xmlns:a16="http://schemas.microsoft.com/office/drawing/2014/main" id="{5001F56D-0CE2-4C6C-8339-1069C4C65FD7}"/>
              </a:ext>
            </a:extLst>
          </p:cNvPr>
          <p:cNvSpPr/>
          <p:nvPr/>
        </p:nvSpPr>
        <p:spPr>
          <a:xfrm>
            <a:off x="10810579" y="2978787"/>
            <a:ext cx="275563" cy="62465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D4E221-3EBB-4290-B585-5AF5012FC65E}"/>
                  </a:ext>
                </a:extLst>
              </p:cNvPr>
              <p:cNvSpPr txBox="1"/>
              <p:nvPr/>
            </p:nvSpPr>
            <p:spPr>
              <a:xfrm>
                <a:off x="11232190" y="3103234"/>
                <a:ext cx="7504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D4E221-3EBB-4290-B585-5AF5012FC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190" y="3103234"/>
                <a:ext cx="7504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B7412-17B9-4B0D-95B0-C568CD1A284F}"/>
                  </a:ext>
                </a:extLst>
              </p:cNvPr>
              <p:cNvSpPr txBox="1"/>
              <p:nvPr/>
            </p:nvSpPr>
            <p:spPr>
              <a:xfrm>
                <a:off x="7554744" y="4699351"/>
                <a:ext cx="496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8B7412-17B9-4B0D-95B0-C568CD1A2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44" y="4699351"/>
                <a:ext cx="496931" cy="276999"/>
              </a:xfrm>
              <a:prstGeom prst="rect">
                <a:avLst/>
              </a:prstGeom>
              <a:blipFill>
                <a:blip r:embed="rId14"/>
                <a:stretch>
                  <a:fillRect l="-15854" t="-2222" r="-73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7F2378-41DD-4E34-A082-A749DE859622}"/>
                  </a:ext>
                </a:extLst>
              </p:cNvPr>
              <p:cNvSpPr txBox="1"/>
              <p:nvPr/>
            </p:nvSpPr>
            <p:spPr>
              <a:xfrm>
                <a:off x="7554744" y="4069970"/>
                <a:ext cx="496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|1&gt;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7F2378-41DD-4E34-A082-A749DE85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44" y="4069970"/>
                <a:ext cx="496931" cy="276999"/>
              </a:xfrm>
              <a:prstGeom prst="rect">
                <a:avLst/>
              </a:prstGeom>
              <a:blipFill>
                <a:blip r:embed="rId15"/>
                <a:stretch>
                  <a:fillRect l="-15854" t="-4444" r="-73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BFED08B-1064-4CDD-AF8C-9ACDE264ED7E}"/>
                  </a:ext>
                </a:extLst>
              </p:cNvPr>
              <p:cNvSpPr txBox="1"/>
              <p:nvPr/>
            </p:nvSpPr>
            <p:spPr>
              <a:xfrm>
                <a:off x="7555788" y="3464940"/>
                <a:ext cx="4969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|2&gt;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BFED08B-1064-4CDD-AF8C-9ACDE264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88" y="3464940"/>
                <a:ext cx="496931" cy="276999"/>
              </a:xfrm>
              <a:prstGeom prst="rect">
                <a:avLst/>
              </a:prstGeom>
              <a:blipFill>
                <a:blip r:embed="rId16"/>
                <a:stretch>
                  <a:fillRect l="-15854" t="-2174" r="-731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B9E9845-9C93-4092-8F96-EF9A1466F597}"/>
              </a:ext>
            </a:extLst>
          </p:cNvPr>
          <p:cNvSpPr/>
          <p:nvPr/>
        </p:nvSpPr>
        <p:spPr>
          <a:xfrm>
            <a:off x="9660726" y="4787789"/>
            <a:ext cx="137030" cy="106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8446FA-068B-48FA-BA6C-60F5034FCE7C}"/>
                  </a:ext>
                </a:extLst>
              </p:cNvPr>
              <p:cNvSpPr txBox="1"/>
              <p:nvPr/>
            </p:nvSpPr>
            <p:spPr>
              <a:xfrm>
                <a:off x="3296888" y="3507426"/>
                <a:ext cx="2251196" cy="9093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rad>
                      <m:sSup>
                        <m:sSup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nl-NL" sz="20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m:rPr>
                          <m:nor/>
                        </m:rPr>
                        <a:rPr lang="en-US" sz="2000" dirty="0"/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8446FA-068B-48FA-BA6C-60F5034FC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88" y="3507426"/>
                <a:ext cx="2251196" cy="90935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F21D366-9C41-46D4-9940-0CDB7576A248}"/>
              </a:ext>
            </a:extLst>
          </p:cNvPr>
          <p:cNvSpPr txBox="1"/>
          <p:nvPr/>
        </p:nvSpPr>
        <p:spPr>
          <a:xfrm>
            <a:off x="11172825" y="0"/>
            <a:ext cx="10191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LC circuit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143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-0.00196 2.96296E-6 C -0.00274 2.96296E-6 -0.00378 -0.02523 -0.00378 -0.04584 L -0.00378 -0.0914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-0.09144 L 0.00872 -0.11551 C 0.01159 -0.1206 0.01328 -0.12801 0.01328 -0.13611 C 0.01328 -0.14514 0.01159 -0.15232 0.00872 -0.15741 L -0.00378 -0.18195 " pathEditMode="relative" rAng="16200000" ptsTypes="AAA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19" grpId="0" animBg="1"/>
      <p:bldP spid="20" grpId="0" animBg="1"/>
      <p:bldP spid="6" grpId="0" animBg="1"/>
      <p:bldP spid="38" grpId="0" animBg="1"/>
      <p:bldP spid="38" grpId="1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E893-F1A1-4D74-B168-02677C1C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QHO to CPB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8C8F98B2-B322-4989-842D-F4C4CA82F4F2}"/>
              </a:ext>
            </a:extLst>
          </p:cNvPr>
          <p:cNvSpPr/>
          <p:nvPr/>
        </p:nvSpPr>
        <p:spPr>
          <a:xfrm rot="16200000">
            <a:off x="7953319" y="3825106"/>
            <a:ext cx="544163" cy="582904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37D583A-1C88-45AF-9561-F69E188C9C47}"/>
              </a:ext>
            </a:extLst>
          </p:cNvPr>
          <p:cNvSpPr/>
          <p:nvPr/>
        </p:nvSpPr>
        <p:spPr>
          <a:xfrm rot="16200000">
            <a:off x="7953319" y="3461346"/>
            <a:ext cx="544163" cy="582904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939E90AF-AC18-4826-B80E-2EA899072DFC}"/>
              </a:ext>
            </a:extLst>
          </p:cNvPr>
          <p:cNvSpPr/>
          <p:nvPr/>
        </p:nvSpPr>
        <p:spPr>
          <a:xfrm rot="16200000">
            <a:off x="7953319" y="3097585"/>
            <a:ext cx="544163" cy="582904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132DD67-4E33-4641-906A-0C6C869E6A1F}"/>
              </a:ext>
            </a:extLst>
          </p:cNvPr>
          <p:cNvSpPr/>
          <p:nvPr/>
        </p:nvSpPr>
        <p:spPr>
          <a:xfrm rot="5400000">
            <a:off x="8101164" y="3431220"/>
            <a:ext cx="180402" cy="279397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40689618-3780-48FF-BA9B-0EC1FED36216}"/>
              </a:ext>
            </a:extLst>
          </p:cNvPr>
          <p:cNvSpPr/>
          <p:nvPr/>
        </p:nvSpPr>
        <p:spPr>
          <a:xfrm rot="5400000">
            <a:off x="8135197" y="3794981"/>
            <a:ext cx="180402" cy="279397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EA011D-710A-41BF-AE75-86358656DABA}"/>
              </a:ext>
            </a:extLst>
          </p:cNvPr>
          <p:cNvCxnSpPr>
            <a:cxnSpLocks/>
          </p:cNvCxnSpPr>
          <p:nvPr/>
        </p:nvCxnSpPr>
        <p:spPr>
          <a:xfrm flipV="1">
            <a:off x="8225572" y="2246818"/>
            <a:ext cx="0" cy="8690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D58B3-8E92-43ED-B992-4E18C3718B26}"/>
              </a:ext>
            </a:extLst>
          </p:cNvPr>
          <p:cNvCxnSpPr>
            <a:cxnSpLocks/>
          </p:cNvCxnSpPr>
          <p:nvPr/>
        </p:nvCxnSpPr>
        <p:spPr>
          <a:xfrm flipH="1">
            <a:off x="8225572" y="2246814"/>
            <a:ext cx="1872188" cy="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F68B6-844D-40C1-AED2-049D5EEAF64F}"/>
              </a:ext>
            </a:extLst>
          </p:cNvPr>
          <p:cNvCxnSpPr>
            <a:cxnSpLocks/>
          </p:cNvCxnSpPr>
          <p:nvPr/>
        </p:nvCxnSpPr>
        <p:spPr>
          <a:xfrm>
            <a:off x="10097759" y="2246814"/>
            <a:ext cx="0" cy="1233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408069-CB5B-4862-8C34-7D2A46305726}"/>
              </a:ext>
            </a:extLst>
          </p:cNvPr>
          <p:cNvCxnSpPr>
            <a:cxnSpLocks/>
          </p:cNvCxnSpPr>
          <p:nvPr/>
        </p:nvCxnSpPr>
        <p:spPr>
          <a:xfrm>
            <a:off x="9601422" y="3484543"/>
            <a:ext cx="9926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93C93E-C4C1-4FF9-B997-D008F6A2ADD0}"/>
              </a:ext>
            </a:extLst>
          </p:cNvPr>
          <p:cNvCxnSpPr>
            <a:cxnSpLocks/>
          </p:cNvCxnSpPr>
          <p:nvPr/>
        </p:nvCxnSpPr>
        <p:spPr>
          <a:xfrm>
            <a:off x="9601422" y="3844477"/>
            <a:ext cx="9926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A33DA4-2701-477A-B7E5-E6D5C99FE88D}"/>
              </a:ext>
            </a:extLst>
          </p:cNvPr>
          <p:cNvCxnSpPr>
            <a:cxnSpLocks/>
          </p:cNvCxnSpPr>
          <p:nvPr/>
        </p:nvCxnSpPr>
        <p:spPr>
          <a:xfrm>
            <a:off x="10097755" y="3844476"/>
            <a:ext cx="4" cy="16929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1049B1-6353-4189-88AC-92889843C2DA}"/>
              </a:ext>
            </a:extLst>
          </p:cNvPr>
          <p:cNvCxnSpPr>
            <a:cxnSpLocks/>
          </p:cNvCxnSpPr>
          <p:nvPr/>
        </p:nvCxnSpPr>
        <p:spPr>
          <a:xfrm flipV="1">
            <a:off x="8225572" y="4388641"/>
            <a:ext cx="0" cy="11488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3D5BF1-51A3-43B7-ADF7-D87C9C5B89FC}"/>
              </a:ext>
            </a:extLst>
          </p:cNvPr>
          <p:cNvCxnSpPr>
            <a:cxnSpLocks/>
          </p:cNvCxnSpPr>
          <p:nvPr/>
        </p:nvCxnSpPr>
        <p:spPr>
          <a:xfrm flipH="1">
            <a:off x="8209453" y="5537447"/>
            <a:ext cx="18883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72A905-FBA5-4B13-AA3B-A79C1CFEF88B}"/>
              </a:ext>
            </a:extLst>
          </p:cNvPr>
          <p:cNvCxnSpPr>
            <a:cxnSpLocks/>
          </p:cNvCxnSpPr>
          <p:nvPr/>
        </p:nvCxnSpPr>
        <p:spPr>
          <a:xfrm flipV="1">
            <a:off x="8225572" y="3033478"/>
            <a:ext cx="0" cy="13551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C71C4F-4163-433E-ACA4-51732495CAA2}"/>
              </a:ext>
            </a:extLst>
          </p:cNvPr>
          <p:cNvCxnSpPr>
            <a:cxnSpLocks/>
          </p:cNvCxnSpPr>
          <p:nvPr/>
        </p:nvCxnSpPr>
        <p:spPr>
          <a:xfrm rot="2700000">
            <a:off x="7653295" y="3738446"/>
            <a:ext cx="1144553" cy="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60C69B-BC80-4286-B08C-F88CFF94EB40}"/>
              </a:ext>
            </a:extLst>
          </p:cNvPr>
          <p:cNvCxnSpPr>
            <a:cxnSpLocks/>
          </p:cNvCxnSpPr>
          <p:nvPr/>
        </p:nvCxnSpPr>
        <p:spPr>
          <a:xfrm rot="8100000">
            <a:off x="7653294" y="3738447"/>
            <a:ext cx="1144553" cy="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BE796C-363D-48C7-8669-72AC11E2C9D7}"/>
              </a:ext>
            </a:extLst>
          </p:cNvPr>
          <p:cNvCxnSpPr>
            <a:cxnSpLocks/>
          </p:cNvCxnSpPr>
          <p:nvPr/>
        </p:nvCxnSpPr>
        <p:spPr>
          <a:xfrm rot="2700000">
            <a:off x="513585" y="2651475"/>
            <a:ext cx="1144553" cy="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D8CFE1-60BA-45CD-B83D-BF0C4541E7F0}"/>
              </a:ext>
            </a:extLst>
          </p:cNvPr>
          <p:cNvCxnSpPr>
            <a:cxnSpLocks/>
          </p:cNvCxnSpPr>
          <p:nvPr/>
        </p:nvCxnSpPr>
        <p:spPr>
          <a:xfrm rot="8100000">
            <a:off x="513584" y="2651476"/>
            <a:ext cx="1144553" cy="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CA292-840C-4201-8D85-C24188FDC4AC}"/>
              </a:ext>
            </a:extLst>
          </p:cNvPr>
          <p:cNvSpPr/>
          <p:nvPr/>
        </p:nvSpPr>
        <p:spPr>
          <a:xfrm>
            <a:off x="1909437" y="2167380"/>
            <a:ext cx="52934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Josephson Junction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7239DA6-29AD-432A-854D-81B8E70AD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784458"/>
            <a:ext cx="6326869" cy="879906"/>
          </a:xfrm>
        </p:spPr>
        <p:txBody>
          <a:bodyPr/>
          <a:lstStyle/>
          <a:p>
            <a:r>
              <a:rPr lang="en-US" dirty="0"/>
              <a:t>Josephson junction is a non-linear inductor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DA9C03-3703-4AEE-A241-1638A7260574}"/>
              </a:ext>
            </a:extLst>
          </p:cNvPr>
          <p:cNvSpPr txBox="1"/>
          <p:nvPr/>
        </p:nvSpPr>
        <p:spPr>
          <a:xfrm>
            <a:off x="10829925" y="0"/>
            <a:ext cx="1352838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Palatino Linotype" panose="02040502050505030304" pitchFamily="18" charset="0"/>
              </a:rPr>
              <a:t>Co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+mn-ea"/>
                <a:cs typeface="+mn-cs"/>
              </a:rPr>
              <a:t>oper pair Box 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9CBFB0-F92C-4C7E-B148-BC170434BABC}"/>
              </a:ext>
            </a:extLst>
          </p:cNvPr>
          <p:cNvSpPr/>
          <p:nvPr/>
        </p:nvSpPr>
        <p:spPr>
          <a:xfrm>
            <a:off x="820402" y="676870"/>
            <a:ext cx="530916" cy="92333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D9CB030-64C5-4E38-84D2-AF36AA4FEDDB}"/>
              </a:ext>
            </a:extLst>
          </p:cNvPr>
          <p:cNvSpPr txBox="1">
            <a:spLocks/>
          </p:cNvSpPr>
          <p:nvPr/>
        </p:nvSpPr>
        <p:spPr>
          <a:xfrm>
            <a:off x="454430" y="4555375"/>
            <a:ext cx="4707774" cy="1556153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400" dirty="0"/>
              <a:t>Superconductors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Quantum Harmonic Oscillator  / LC circuit / resonator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QHO vs. Cooper pair Box </a:t>
            </a:r>
            <a:r>
              <a:rPr lang="en-US" sz="11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(Spoiler alert: Josephson junction)</a:t>
            </a:r>
            <a:endParaRPr lang="en-US" sz="14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Josephson Junction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Anatomy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Equations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Cooper pair Box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Transmon</a:t>
            </a:r>
            <a:endParaRPr lang="en-US" sz="12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568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2" grpId="0"/>
      <p:bldP spid="2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3ACA-B74C-4B9D-B46E-F0D2C971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2" y="422050"/>
            <a:ext cx="2629317" cy="1207542"/>
          </a:xfrm>
        </p:spPr>
        <p:txBody>
          <a:bodyPr/>
          <a:lstStyle/>
          <a:p>
            <a:r>
              <a:rPr lang="en-US" sz="4000" dirty="0"/>
              <a:t>Harmonic Oscillator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4AB66F-83DD-4EDB-AC1B-BABE04E9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55" y="1863242"/>
            <a:ext cx="2695234" cy="3131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DE8A1D-D27E-422E-AACF-62E11F8B0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470" y="1863241"/>
            <a:ext cx="2695234" cy="31315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1B2639-068F-43FF-990F-E75BA10DE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13" y="352111"/>
            <a:ext cx="2799719" cy="4901171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B7ECD6C6-CFC5-46F8-A0C2-B23192FF29EA}"/>
              </a:ext>
            </a:extLst>
          </p:cNvPr>
          <p:cNvSpPr/>
          <p:nvPr/>
        </p:nvSpPr>
        <p:spPr>
          <a:xfrm>
            <a:off x="3286838" y="3429000"/>
            <a:ext cx="275562" cy="62465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6595C3-BED7-4171-BB4A-F87D31FC946D}"/>
                  </a:ext>
                </a:extLst>
              </p:cNvPr>
              <p:cNvSpPr txBox="1"/>
              <p:nvPr/>
            </p:nvSpPr>
            <p:spPr>
              <a:xfrm>
                <a:off x="3754282" y="3555248"/>
                <a:ext cx="7504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6595C3-BED7-4171-BB4A-F87D31FC9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282" y="3555248"/>
                <a:ext cx="7504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e 20">
            <a:extLst>
              <a:ext uri="{FF2B5EF4-FFF2-40B4-BE49-F238E27FC236}">
                <a16:creationId xmlns:a16="http://schemas.microsoft.com/office/drawing/2014/main" id="{69BE5AB7-BB18-4FCC-B2FD-C71F94F8D910}"/>
              </a:ext>
            </a:extLst>
          </p:cNvPr>
          <p:cNvSpPr/>
          <p:nvPr/>
        </p:nvSpPr>
        <p:spPr>
          <a:xfrm>
            <a:off x="3285631" y="2809482"/>
            <a:ext cx="275562" cy="62465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F0B1D9-EE35-4677-A24B-E750AA074F0B}"/>
                  </a:ext>
                </a:extLst>
              </p:cNvPr>
              <p:cNvSpPr txBox="1"/>
              <p:nvPr/>
            </p:nvSpPr>
            <p:spPr>
              <a:xfrm>
                <a:off x="3689090" y="2937142"/>
                <a:ext cx="745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F0B1D9-EE35-4677-A24B-E750AA07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090" y="2937142"/>
                <a:ext cx="7451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E9EB4331-D2D4-4EFE-966D-1F4A40B63927}"/>
              </a:ext>
            </a:extLst>
          </p:cNvPr>
          <p:cNvSpPr/>
          <p:nvPr/>
        </p:nvSpPr>
        <p:spPr>
          <a:xfrm>
            <a:off x="3281528" y="2194589"/>
            <a:ext cx="275563" cy="62465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B91F2D-3CF8-496F-BAD5-2E515177F331}"/>
                  </a:ext>
                </a:extLst>
              </p:cNvPr>
              <p:cNvSpPr txBox="1"/>
              <p:nvPr/>
            </p:nvSpPr>
            <p:spPr>
              <a:xfrm>
                <a:off x="3703139" y="2319036"/>
                <a:ext cx="7504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B91F2D-3CF8-496F-BAD5-2E515177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139" y="2319036"/>
                <a:ext cx="7504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Brace 44">
            <a:extLst>
              <a:ext uri="{FF2B5EF4-FFF2-40B4-BE49-F238E27FC236}">
                <a16:creationId xmlns:a16="http://schemas.microsoft.com/office/drawing/2014/main" id="{BB7C16BE-4A21-4556-B881-BA9BD8CD55E8}"/>
              </a:ext>
            </a:extLst>
          </p:cNvPr>
          <p:cNvSpPr/>
          <p:nvPr/>
        </p:nvSpPr>
        <p:spPr>
          <a:xfrm>
            <a:off x="7839112" y="3428999"/>
            <a:ext cx="198101" cy="62465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B12C248-E718-4939-A545-B7DB8C287B1C}"/>
                  </a:ext>
                </a:extLst>
              </p:cNvPr>
              <p:cNvSpPr txBox="1"/>
              <p:nvPr/>
            </p:nvSpPr>
            <p:spPr>
              <a:xfrm>
                <a:off x="8223178" y="3555247"/>
                <a:ext cx="750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B12C248-E718-4939-A545-B7DB8C287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178" y="3555247"/>
                <a:ext cx="7504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Brace 48">
            <a:extLst>
              <a:ext uri="{FF2B5EF4-FFF2-40B4-BE49-F238E27FC236}">
                <a16:creationId xmlns:a16="http://schemas.microsoft.com/office/drawing/2014/main" id="{DE04D23E-0B19-41A2-8A50-4865F0E39659}"/>
              </a:ext>
            </a:extLst>
          </p:cNvPr>
          <p:cNvSpPr/>
          <p:nvPr/>
        </p:nvSpPr>
        <p:spPr>
          <a:xfrm>
            <a:off x="7842541" y="3000894"/>
            <a:ext cx="194672" cy="42810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70D284-E71F-4C71-B09F-D99AAAF95B66}"/>
                  </a:ext>
                </a:extLst>
              </p:cNvPr>
              <p:cNvSpPr txBox="1"/>
              <p:nvPr/>
            </p:nvSpPr>
            <p:spPr>
              <a:xfrm>
                <a:off x="8223178" y="3059666"/>
                <a:ext cx="745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70D284-E71F-4C71-B09F-D99AAAF95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178" y="3059666"/>
                <a:ext cx="7451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>
            <a:extLst>
              <a:ext uri="{FF2B5EF4-FFF2-40B4-BE49-F238E27FC236}">
                <a16:creationId xmlns:a16="http://schemas.microsoft.com/office/drawing/2014/main" id="{E73F2DD8-C72A-4290-BD4A-6B63082F1590}"/>
              </a:ext>
            </a:extLst>
          </p:cNvPr>
          <p:cNvSpPr/>
          <p:nvPr/>
        </p:nvSpPr>
        <p:spPr>
          <a:xfrm>
            <a:off x="7842541" y="2848040"/>
            <a:ext cx="150685" cy="15285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78E47DA-4463-4EEB-9EC4-52C813DB65DB}"/>
                  </a:ext>
                </a:extLst>
              </p:cNvPr>
              <p:cNvSpPr txBox="1"/>
              <p:nvPr/>
            </p:nvSpPr>
            <p:spPr>
              <a:xfrm>
                <a:off x="8223178" y="2739801"/>
                <a:ext cx="750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78E47DA-4463-4EEB-9EC4-52C813DB6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178" y="2739801"/>
                <a:ext cx="7504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982C8F33-3EB7-48F6-ACCF-D61F773479F1}"/>
              </a:ext>
            </a:extLst>
          </p:cNvPr>
          <p:cNvSpPr txBox="1">
            <a:spLocks/>
          </p:cNvSpPr>
          <p:nvPr/>
        </p:nvSpPr>
        <p:spPr>
          <a:xfrm>
            <a:off x="4724966" y="352111"/>
            <a:ext cx="3312247" cy="13082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Anharmonic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9C73CEC-07C3-45D1-BBE8-2E63C5630290}"/>
                  </a:ext>
                </a:extLst>
              </p:cNvPr>
              <p:cNvSpPr txBox="1"/>
              <p:nvPr/>
            </p:nvSpPr>
            <p:spPr>
              <a:xfrm>
                <a:off x="505156" y="5352177"/>
                <a:ext cx="26952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nl-NL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nl-NL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9C73CEC-07C3-45D1-BBE8-2E63C5630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56" y="5352177"/>
                <a:ext cx="269523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7D84B5D-AB2E-42D9-9EA1-DEE3E6FC427D}"/>
                  </a:ext>
                </a:extLst>
              </p:cNvPr>
              <p:cNvSpPr txBox="1"/>
              <p:nvPr/>
            </p:nvSpPr>
            <p:spPr>
              <a:xfrm>
                <a:off x="4806165" y="5352176"/>
                <a:ext cx="26952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dirty="0">
                          <a:latin typeface="Cambria Math" panose="02040503050406030204" pitchFamily="18" charset="0"/>
                        </a:rPr>
                        <m:t>≠ℏ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dirty="0">
                          <a:latin typeface="Cambria Math" panose="02040503050406030204" pitchFamily="18" charset="0"/>
                        </a:rPr>
                        <m:t>≠ℏ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7D84B5D-AB2E-42D9-9EA1-DEE3E6FC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165" y="5352176"/>
                <a:ext cx="26952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0E0FEE6-B439-4C5B-8D67-A8143D91AA5F}"/>
                  </a:ext>
                </a:extLst>
              </p:cNvPr>
              <p:cNvSpPr/>
              <p:nvPr/>
            </p:nvSpPr>
            <p:spPr>
              <a:xfrm>
                <a:off x="1280268" y="5928860"/>
                <a:ext cx="9747027" cy="52322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 we can constrict ourselves to the 2 energy levels: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nl-NL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nl-NL" sz="2800" b="0" i="1" smtClean="0">
                        <a:latin typeface="Cambria Math" panose="02040503050406030204" pitchFamily="18" charset="0"/>
                      </a:rPr>
                      <m:t> &amp; </m:t>
                    </m:r>
                    <m:d>
                      <m:dPr>
                        <m:begChr m:val="|"/>
                        <m:endChr m:val="⟩"/>
                        <m:ctrlPr>
                          <a:rPr lang="nl-NL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0E0FEE6-B439-4C5B-8D67-A8143D91A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268" y="5928860"/>
                <a:ext cx="9747027" cy="523220"/>
              </a:xfrm>
              <a:prstGeom prst="rect">
                <a:avLst/>
              </a:prstGeom>
              <a:blipFill>
                <a:blip r:embed="rId13"/>
                <a:stretch>
                  <a:fillRect l="-1373" t="-13636" b="-34091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722F04F-4F81-4937-A3A8-AD19EDC37EA6}"/>
                  </a:ext>
                </a:extLst>
              </p:cNvPr>
              <p:cNvSpPr txBox="1"/>
              <p:nvPr/>
            </p:nvSpPr>
            <p:spPr>
              <a:xfrm>
                <a:off x="4479473" y="3918513"/>
                <a:ext cx="496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722F04F-4F81-4937-A3A8-AD19EDC37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73" y="3918513"/>
                <a:ext cx="496931" cy="276999"/>
              </a:xfrm>
              <a:prstGeom prst="rect">
                <a:avLst/>
              </a:prstGeom>
              <a:blipFill>
                <a:blip r:embed="rId14"/>
                <a:stretch>
                  <a:fillRect l="-16049" t="-2222" r="-864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6A4D12A-9B10-4175-916D-74FB9978A6CC}"/>
                  </a:ext>
                </a:extLst>
              </p:cNvPr>
              <p:cNvSpPr txBox="1"/>
              <p:nvPr/>
            </p:nvSpPr>
            <p:spPr>
              <a:xfrm>
                <a:off x="4476501" y="3284015"/>
                <a:ext cx="496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|1&gt;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6A4D12A-9B10-4175-916D-74FB9978A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501" y="3284015"/>
                <a:ext cx="496931" cy="276999"/>
              </a:xfrm>
              <a:prstGeom prst="rect">
                <a:avLst/>
              </a:prstGeom>
              <a:blipFill>
                <a:blip r:embed="rId15"/>
                <a:stretch>
                  <a:fillRect l="-15854" t="-4444" r="-73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2DFB4DA-E0F5-47E8-A039-61801CC7CB06}"/>
                  </a:ext>
                </a:extLst>
              </p:cNvPr>
              <p:cNvSpPr txBox="1"/>
              <p:nvPr/>
            </p:nvSpPr>
            <p:spPr>
              <a:xfrm>
                <a:off x="4478844" y="2812200"/>
                <a:ext cx="496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|2&gt;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2DFB4DA-E0F5-47E8-A039-61801CC7C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4" y="2812200"/>
                <a:ext cx="496931" cy="276999"/>
              </a:xfrm>
              <a:prstGeom prst="rect">
                <a:avLst/>
              </a:prstGeom>
              <a:blipFill>
                <a:blip r:embed="rId16"/>
                <a:stretch>
                  <a:fillRect l="-16049" t="-2174" r="-864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E43B7B-47E5-4DB1-A1BC-AEC87A23E794}"/>
                  </a:ext>
                </a:extLst>
              </p:cNvPr>
              <p:cNvSpPr txBox="1"/>
              <p:nvPr/>
            </p:nvSpPr>
            <p:spPr>
              <a:xfrm>
                <a:off x="25693" y="3915153"/>
                <a:ext cx="496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|0&gt;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E43B7B-47E5-4DB1-A1BC-AEC87A23E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" y="3915153"/>
                <a:ext cx="496931" cy="276999"/>
              </a:xfrm>
              <a:prstGeom prst="rect">
                <a:avLst/>
              </a:prstGeom>
              <a:blipFill>
                <a:blip r:embed="rId17"/>
                <a:stretch>
                  <a:fillRect l="-15854" t="-2174" r="-731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400EC6A-F06F-4E2F-A103-417A98FCCD53}"/>
                  </a:ext>
                </a:extLst>
              </p:cNvPr>
              <p:cNvSpPr txBox="1"/>
              <p:nvPr/>
            </p:nvSpPr>
            <p:spPr>
              <a:xfrm>
                <a:off x="25693" y="3285772"/>
                <a:ext cx="496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|1&gt;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400EC6A-F06F-4E2F-A103-417A98FC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" y="3285772"/>
                <a:ext cx="496931" cy="276999"/>
              </a:xfrm>
              <a:prstGeom prst="rect">
                <a:avLst/>
              </a:prstGeom>
              <a:blipFill>
                <a:blip r:embed="rId18"/>
                <a:stretch>
                  <a:fillRect l="-15854" t="-2222" r="-73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6BC127-A698-4827-B3C6-234600C5DC81}"/>
                  </a:ext>
                </a:extLst>
              </p:cNvPr>
              <p:cNvSpPr txBox="1"/>
              <p:nvPr/>
            </p:nvSpPr>
            <p:spPr>
              <a:xfrm>
                <a:off x="26737" y="2680742"/>
                <a:ext cx="4969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|2&gt;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76BC127-A698-4827-B3C6-234600C5D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7" y="2680742"/>
                <a:ext cx="496931" cy="276999"/>
              </a:xfrm>
              <a:prstGeom prst="rect">
                <a:avLst/>
              </a:prstGeom>
              <a:blipFill>
                <a:blip r:embed="rId19"/>
                <a:stretch>
                  <a:fillRect l="-15854" t="-2222" r="-73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B7623F0D-9DA4-45B7-8B49-3CF53C18C06B}"/>
              </a:ext>
            </a:extLst>
          </p:cNvPr>
          <p:cNvSpPr/>
          <p:nvPr/>
        </p:nvSpPr>
        <p:spPr>
          <a:xfrm>
            <a:off x="2131675" y="4003591"/>
            <a:ext cx="137030" cy="106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1145704-2FCA-4698-A9B3-27202D0C5790}"/>
              </a:ext>
            </a:extLst>
          </p:cNvPr>
          <p:cNvSpPr/>
          <p:nvPr/>
        </p:nvSpPr>
        <p:spPr>
          <a:xfrm>
            <a:off x="6585455" y="3995404"/>
            <a:ext cx="137030" cy="106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9" name="&quot;Not Allowed&quot; Symbol 78">
            <a:extLst>
              <a:ext uri="{FF2B5EF4-FFF2-40B4-BE49-F238E27FC236}">
                <a16:creationId xmlns:a16="http://schemas.microsoft.com/office/drawing/2014/main" id="{D9CD464B-98E0-49B3-8D14-A19BFBAB49DB}"/>
              </a:ext>
            </a:extLst>
          </p:cNvPr>
          <p:cNvSpPr/>
          <p:nvPr/>
        </p:nvSpPr>
        <p:spPr>
          <a:xfrm>
            <a:off x="7000300" y="2102055"/>
            <a:ext cx="1428911" cy="1345654"/>
          </a:xfrm>
          <a:prstGeom prst="noSmoking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34E68-0A2D-4F72-B28B-D04CB4AF8844}"/>
              </a:ext>
            </a:extLst>
          </p:cNvPr>
          <p:cNvSpPr txBox="1"/>
          <p:nvPr/>
        </p:nvSpPr>
        <p:spPr>
          <a:xfrm>
            <a:off x="10829925" y="0"/>
            <a:ext cx="1352838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Palatino Linotype" panose="02040502050505030304" pitchFamily="18" charset="0"/>
              </a:rPr>
              <a:t>Co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+mn-ea"/>
                <a:cs typeface="+mn-cs"/>
              </a:rPr>
              <a:t>oper pair Box 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85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-0.00195 4.81481E-6 C -0.00274 4.81481E-6 -0.00378 -0.02524 -0.00378 -0.04584 L -0.00378 -0.0914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-0.09144 L 0.00872 -0.11551 C 0.01159 -0.12061 0.01328 -0.12801 0.01328 -0.13612 C 0.01328 -0.14514 0.01159 -0.15232 0.00872 -0.15741 L -0.00378 -0.18195 " pathEditMode="relative" rAng="16200000" ptsTypes="AAAAA">
                                      <p:cBhvr>
                                        <p:cTn id="1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00195 2.22222E-6 C -0.00273 2.22222E-6 -0.00377 -0.025 -0.00377 -0.04514 L -0.00377 -0.09028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7 -0.09027 L 0.00183 -0.09027 C 0.00417 -0.09027 0.00743 -0.11319 0.00743 -0.13171 L 0.00743 -0.17291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49" grpId="0" animBg="1"/>
      <p:bldP spid="51" grpId="0"/>
      <p:bldP spid="53" grpId="0" animBg="1"/>
      <p:bldP spid="55" grpId="0"/>
      <p:bldP spid="56" grpId="0"/>
      <p:bldP spid="60" grpId="0"/>
      <p:bldP spid="62" grpId="0" animBg="1"/>
      <p:bldP spid="63" grpId="0"/>
      <p:bldP spid="65" grpId="0"/>
      <p:bldP spid="67" grpId="0"/>
      <p:bldP spid="75" grpId="0" animBg="1"/>
      <p:bldP spid="75" grpId="1" animBg="1"/>
      <p:bldP spid="76" grpId="0" animBg="1"/>
      <p:bldP spid="76" grpId="1" animBg="1"/>
      <p:bldP spid="76" grpId="2" animBg="1"/>
      <p:bldP spid="7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C47E04-AA1D-41CE-BE99-BC13193C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69" y="1274617"/>
            <a:ext cx="10717876" cy="1019695"/>
          </a:xfrm>
        </p:spPr>
        <p:txBody>
          <a:bodyPr/>
          <a:lstStyle/>
          <a:p>
            <a:r>
              <a:rPr lang="en-US" sz="6600" dirty="0"/>
              <a:t>Josephson Junction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8C32B-C677-4A65-A461-50C1E509C9CC}"/>
              </a:ext>
            </a:extLst>
          </p:cNvPr>
          <p:cNvSpPr txBox="1"/>
          <p:nvPr/>
        </p:nvSpPr>
        <p:spPr>
          <a:xfrm>
            <a:off x="11058526" y="0"/>
            <a:ext cx="11334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JJ Anatomy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A4D5919-9D98-4CDA-BA16-180595CE5403}"/>
              </a:ext>
            </a:extLst>
          </p:cNvPr>
          <p:cNvSpPr txBox="1">
            <a:spLocks/>
          </p:cNvSpPr>
          <p:nvPr/>
        </p:nvSpPr>
        <p:spPr>
          <a:xfrm>
            <a:off x="1953082" y="2414286"/>
            <a:ext cx="3333813" cy="16173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Anatomy </a:t>
            </a:r>
          </a:p>
          <a:p>
            <a:pPr lvl="1"/>
            <a:r>
              <a:rPr lang="en-US" sz="2000" dirty="0"/>
              <a:t>Cooper pairs</a:t>
            </a:r>
          </a:p>
          <a:p>
            <a:r>
              <a:rPr lang="en-US" sz="2800" dirty="0"/>
              <a:t>Equation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66A9AB0-D287-40FD-AAC8-4DC757F4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751" y="2740092"/>
            <a:ext cx="1442757" cy="23290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B5AF7C-E275-4C7A-801C-7E67E08D8AAE}"/>
              </a:ext>
            </a:extLst>
          </p:cNvPr>
          <p:cNvSpPr/>
          <p:nvPr/>
        </p:nvSpPr>
        <p:spPr>
          <a:xfrm>
            <a:off x="5830542" y="177340"/>
            <a:ext cx="530916" cy="92333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EC6DB0-DD90-4C5A-B34C-9C8209B45CE3}"/>
              </a:ext>
            </a:extLst>
          </p:cNvPr>
          <p:cNvSpPr txBox="1">
            <a:spLocks/>
          </p:cNvSpPr>
          <p:nvPr/>
        </p:nvSpPr>
        <p:spPr>
          <a:xfrm>
            <a:off x="454430" y="4555375"/>
            <a:ext cx="4707774" cy="1556153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400" dirty="0"/>
              <a:t>Superconductors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Quantum Harmonic Oscillator  / LC circuit / resonator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QHO vs. Cooper pair Box </a:t>
            </a:r>
            <a:r>
              <a:rPr lang="en-US" sz="11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(Spoiler alert: Josephson junction)</a:t>
            </a:r>
            <a:endParaRPr lang="en-US" sz="14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Josephson Junction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Anatomy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Equations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Cooper pair Box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Transmon</a:t>
            </a:r>
            <a:endParaRPr lang="en-US" sz="12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338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1605F9-0A95-474D-9D06-85E1A791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4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000183-D5F0-46FE-BA3C-BBA802AA4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00" b="10999"/>
          <a:stretch/>
        </p:blipFill>
        <p:spPr>
          <a:xfrm>
            <a:off x="992188" y="68263"/>
            <a:ext cx="10164762" cy="63627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8C2BC4-6FF8-49A2-AC8F-D1A883489C38}"/>
              </a:ext>
            </a:extLst>
          </p:cNvPr>
          <p:cNvSpPr txBox="1"/>
          <p:nvPr/>
        </p:nvSpPr>
        <p:spPr>
          <a:xfrm>
            <a:off x="11058526" y="0"/>
            <a:ext cx="11334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JJ Anatomy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6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95462" cy="1371600"/>
          </a:xfrm>
        </p:spPr>
        <p:txBody>
          <a:bodyPr/>
          <a:lstStyle/>
          <a:p>
            <a:r>
              <a:rPr lang="en-US" dirty="0"/>
              <a:t>Josephson Junction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068AA-7F89-4F33-9C28-915350A80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" r="1005" b="-136"/>
          <a:stretch/>
        </p:blipFill>
        <p:spPr>
          <a:xfrm>
            <a:off x="7025682" y="2110995"/>
            <a:ext cx="4517272" cy="36659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540F78EC-C79B-4D92-B297-C4E49AC3A5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6955021"/>
                  </p:ext>
                </p:extLst>
              </p:nvPr>
            </p:nvGraphicFramePr>
            <p:xfrm>
              <a:off x="326968" y="1527149"/>
              <a:ext cx="5142807" cy="47117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42807" cy="4711784"/>
                    </a:xfrm>
                    <a:prstGeom prst="rect">
                      <a:avLst/>
                    </a:prstGeom>
                  </am3d:spPr>
                  <am3d:camera>
                    <am3d:pos x="0" y="0" z="603806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81303" d="1000000"/>
                    <am3d:preTrans dx="6536452" dy="3142759" dz="-11024583"/>
                    <am3d:scale>
                      <am3d:sx n="1000000" d="1000000"/>
                      <am3d:sy n="1000000" d="1000000"/>
                      <am3d:sz n="1000000" d="1000000"/>
                    </am3d:scale>
                    <am3d:rot ax="2818472" ay="-398575" az="1037602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9842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540F78EC-C79B-4D92-B297-C4E49AC3A5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968" y="1527149"/>
                <a:ext cx="5142807" cy="4711784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Arrow: Down 14">
            <a:extLst>
              <a:ext uri="{FF2B5EF4-FFF2-40B4-BE49-F238E27FC236}">
                <a16:creationId xmlns:a16="http://schemas.microsoft.com/office/drawing/2014/main" id="{12F810C7-9461-4201-A964-CDB869F40CBF}"/>
              </a:ext>
            </a:extLst>
          </p:cNvPr>
          <p:cNvSpPr/>
          <p:nvPr/>
        </p:nvSpPr>
        <p:spPr>
          <a:xfrm rot="20323227">
            <a:off x="1366183" y="1492284"/>
            <a:ext cx="356887" cy="832946"/>
          </a:xfrm>
          <a:prstGeom prst="down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BC310-E7A3-4589-80AD-1C9DE2B1C0F6}"/>
              </a:ext>
            </a:extLst>
          </p:cNvPr>
          <p:cNvSpPr txBox="1"/>
          <p:nvPr/>
        </p:nvSpPr>
        <p:spPr>
          <a:xfrm>
            <a:off x="326967" y="860166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Superconductor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85E8C0F-E6D6-4FA6-9D6B-4AB1754B255A}"/>
              </a:ext>
            </a:extLst>
          </p:cNvPr>
          <p:cNvSpPr/>
          <p:nvPr/>
        </p:nvSpPr>
        <p:spPr>
          <a:xfrm rot="16200000">
            <a:off x="2506025" y="4351078"/>
            <a:ext cx="356887" cy="832946"/>
          </a:xfrm>
          <a:prstGeom prst="downArrow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0F92E7-FEF9-46B3-8AFC-64D090F0DE21}"/>
              </a:ext>
            </a:extLst>
          </p:cNvPr>
          <p:cNvSpPr txBox="1"/>
          <p:nvPr/>
        </p:nvSpPr>
        <p:spPr>
          <a:xfrm>
            <a:off x="141219" y="458910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Superconductor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5E9EEB8-39CA-4F6A-9021-A8139C18D370}"/>
              </a:ext>
            </a:extLst>
          </p:cNvPr>
          <p:cNvSpPr/>
          <p:nvPr/>
        </p:nvSpPr>
        <p:spPr>
          <a:xfrm rot="2375022">
            <a:off x="4536737" y="1933067"/>
            <a:ext cx="150608" cy="832946"/>
          </a:xfrm>
          <a:prstGeom prst="downArrow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FA4862-A5F4-4112-8184-9B493C828AB2}"/>
              </a:ext>
            </a:extLst>
          </p:cNvPr>
          <p:cNvSpPr txBox="1"/>
          <p:nvPr/>
        </p:nvSpPr>
        <p:spPr>
          <a:xfrm rot="1251100">
            <a:off x="4699317" y="1585825"/>
            <a:ext cx="125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Insulator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7632B2-881D-4018-9F02-ACFFDD92E5C1}"/>
              </a:ext>
            </a:extLst>
          </p:cNvPr>
          <p:cNvCxnSpPr/>
          <p:nvPr/>
        </p:nvCxnSpPr>
        <p:spPr>
          <a:xfrm>
            <a:off x="4513811" y="4589107"/>
            <a:ext cx="4838007" cy="74333"/>
          </a:xfrm>
          <a:prstGeom prst="straightConnector1">
            <a:avLst/>
          </a:prstGeom>
          <a:ln w="76200">
            <a:solidFill>
              <a:srgbClr val="9492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B4E89F-1E31-4C38-A5C7-97487C26ECD4}"/>
              </a:ext>
            </a:extLst>
          </p:cNvPr>
          <p:cNvCxnSpPr>
            <a:cxnSpLocks/>
          </p:cNvCxnSpPr>
          <p:nvPr/>
        </p:nvCxnSpPr>
        <p:spPr>
          <a:xfrm>
            <a:off x="2747315" y="3200898"/>
            <a:ext cx="5956110" cy="192598"/>
          </a:xfrm>
          <a:prstGeom prst="straightConnector1">
            <a:avLst/>
          </a:prstGeom>
          <a:ln w="76200">
            <a:solidFill>
              <a:srgbClr val="FD7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6E491E-723B-4C80-B675-DD630B4CDDB7}"/>
              </a:ext>
            </a:extLst>
          </p:cNvPr>
          <p:cNvCxnSpPr>
            <a:cxnSpLocks/>
          </p:cNvCxnSpPr>
          <p:nvPr/>
        </p:nvCxnSpPr>
        <p:spPr>
          <a:xfrm>
            <a:off x="4273428" y="3508437"/>
            <a:ext cx="5078390" cy="435514"/>
          </a:xfrm>
          <a:prstGeom prst="straightConnector1">
            <a:avLst/>
          </a:prstGeom>
          <a:ln w="76200">
            <a:solidFill>
              <a:srgbClr val="FEFC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45F1ED-858A-4FD8-8825-F56232347F1D}"/>
              </a:ext>
            </a:extLst>
          </p:cNvPr>
          <p:cNvSpPr txBox="1"/>
          <p:nvPr/>
        </p:nvSpPr>
        <p:spPr>
          <a:xfrm>
            <a:off x="11058526" y="0"/>
            <a:ext cx="11334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JJ Anatomy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656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000183-D5F0-46FE-BA3C-BBA802AA4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00" b="10999"/>
          <a:stretch/>
        </p:blipFill>
        <p:spPr>
          <a:xfrm>
            <a:off x="992188" y="79149"/>
            <a:ext cx="10164762" cy="6362700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CCBF5EC-092D-482D-A082-0C19B73BDD95}"/>
              </a:ext>
            </a:extLst>
          </p:cNvPr>
          <p:cNvSpPr/>
          <p:nvPr/>
        </p:nvSpPr>
        <p:spPr>
          <a:xfrm>
            <a:off x="5388428" y="4147457"/>
            <a:ext cx="2982686" cy="936171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Superconductor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C36D2D-B76E-4278-91F3-0F0873665FEB}"/>
              </a:ext>
            </a:extLst>
          </p:cNvPr>
          <p:cNvSpPr/>
          <p:nvPr/>
        </p:nvSpPr>
        <p:spPr>
          <a:xfrm>
            <a:off x="1328056" y="1719943"/>
            <a:ext cx="2982686" cy="9361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Superconductor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C94738-9E21-44A9-8C06-EF024F2FEFFC}"/>
              </a:ext>
            </a:extLst>
          </p:cNvPr>
          <p:cNvSpPr/>
          <p:nvPr/>
        </p:nvSpPr>
        <p:spPr>
          <a:xfrm rot="21005367">
            <a:off x="4860016" y="2944813"/>
            <a:ext cx="2825297" cy="304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424CB-49AE-46E9-A139-98A75020A526}"/>
              </a:ext>
            </a:extLst>
          </p:cNvPr>
          <p:cNvSpPr txBox="1"/>
          <p:nvPr/>
        </p:nvSpPr>
        <p:spPr>
          <a:xfrm>
            <a:off x="11058526" y="0"/>
            <a:ext cx="11334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JJ Anatomy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0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D6763F-7FE0-499E-A641-3E52325C0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91" r="26371" b="297"/>
          <a:stretch/>
        </p:blipFill>
        <p:spPr>
          <a:xfrm>
            <a:off x="914399" y="346569"/>
            <a:ext cx="4585923" cy="5934488"/>
          </a:xfrm>
          <a:prstGeom prst="rect">
            <a:avLst/>
          </a:prstGeom>
        </p:spPr>
      </p:pic>
      <p:pic>
        <p:nvPicPr>
          <p:cNvPr id="8" name="Picture 7" descr="A picture containing blue, computer, circuit&#10;&#10;Description automatically generated">
            <a:extLst>
              <a:ext uri="{FF2B5EF4-FFF2-40B4-BE49-F238E27FC236}">
                <a16:creationId xmlns:a16="http://schemas.microsoft.com/office/drawing/2014/main" id="{698325F3-0D35-47C4-B498-CC969BADC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76084" y="1125631"/>
            <a:ext cx="4101517" cy="42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7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76FE-77A2-4EE4-8DEB-FC0EAB529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54510"/>
          </a:xfrm>
        </p:spPr>
        <p:txBody>
          <a:bodyPr/>
          <a:lstStyle/>
          <a:p>
            <a:r>
              <a:rPr lang="en-US" dirty="0"/>
              <a:t>Cooper pairs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AF54C64E-F771-4568-96AD-9F952D8E4D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9376369"/>
                  </p:ext>
                </p:extLst>
              </p:nvPr>
            </p:nvGraphicFramePr>
            <p:xfrm>
              <a:off x="2533527" y="3872238"/>
              <a:ext cx="5119750" cy="178011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19750" cy="1780111"/>
                    </a:xfrm>
                    <a:prstGeom prst="rect">
                      <a:avLst/>
                    </a:prstGeom>
                  </am3d:spPr>
                  <am3d:camera>
                    <am3d:pos x="0" y="0" z="51498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3703" d="1000000"/>
                    <am3d:preTrans dx="-4788541" dy="-4203881" dz="-16467491"/>
                    <am3d:scale>
                      <am3d:sx n="1000000" d="1000000"/>
                      <am3d:sy n="1000000" d="1000000"/>
                      <am3d:sz n="1000000" d="1000000"/>
                    </am3d:scale>
                    <am3d:rot ax="-5156305" ay="1319" az="-187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AF54C64E-F771-4568-96AD-9F952D8E4D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3527" y="3872238"/>
                <a:ext cx="5119750" cy="1780111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C1260036-3074-406E-A707-B4E06171B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211" y="4341614"/>
            <a:ext cx="475964" cy="1047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F5E6EB0-6669-4CDD-A599-22C85F17B464}"/>
                  </a:ext>
                </a:extLst>
              </p14:cNvPr>
              <p14:cNvContentPartPr/>
              <p14:nvPr/>
            </p14:nvContentPartPr>
            <p14:xfrm>
              <a:off x="-2423700" y="36558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F5E6EB0-6669-4CDD-A599-22C85F17B4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441700" y="34758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phic 5" descr="Low temperature">
            <a:extLst>
              <a:ext uri="{FF2B5EF4-FFF2-40B4-BE49-F238E27FC236}">
                <a16:creationId xmlns:a16="http://schemas.microsoft.com/office/drawing/2014/main" id="{17000D19-6125-4D65-B472-F5E702DA35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1400" y="3429000"/>
            <a:ext cx="1151467" cy="115146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CEEE81-59ED-479F-B65F-72CCCC898E72}"/>
              </a:ext>
            </a:extLst>
          </p:cNvPr>
          <p:cNvSpPr/>
          <p:nvPr/>
        </p:nvSpPr>
        <p:spPr>
          <a:xfrm rot="209897">
            <a:off x="1200077" y="1127616"/>
            <a:ext cx="258619" cy="2493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C6E6B1-8DD0-4ABF-92F2-CE3C7DA56136}"/>
              </a:ext>
            </a:extLst>
          </p:cNvPr>
          <p:cNvSpPr/>
          <p:nvPr/>
        </p:nvSpPr>
        <p:spPr>
          <a:xfrm>
            <a:off x="2338244" y="2013204"/>
            <a:ext cx="258619" cy="2493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AC8B3E-B334-4C3B-8ADB-510710C89CA5}"/>
              </a:ext>
            </a:extLst>
          </p:cNvPr>
          <p:cNvSpPr/>
          <p:nvPr/>
        </p:nvSpPr>
        <p:spPr>
          <a:xfrm rot="2281502">
            <a:off x="510797" y="1283218"/>
            <a:ext cx="2936847" cy="945612"/>
          </a:xfrm>
          <a:prstGeom prst="ellipse">
            <a:avLst/>
          </a:prstGeom>
          <a:noFill/>
          <a:ln w="3810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FDA01-519C-4B72-B69B-D99D65C39DF1}"/>
              </a:ext>
            </a:extLst>
          </p:cNvPr>
          <p:cNvSpPr txBox="1"/>
          <p:nvPr/>
        </p:nvSpPr>
        <p:spPr>
          <a:xfrm>
            <a:off x="2691443" y="96419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Spin = 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4A1649-6E02-46E1-BCA9-B134C5852D4F}"/>
              </a:ext>
            </a:extLst>
          </p:cNvPr>
          <p:cNvSpPr/>
          <p:nvPr/>
        </p:nvSpPr>
        <p:spPr>
          <a:xfrm>
            <a:off x="8003421" y="1111772"/>
            <a:ext cx="258619" cy="24938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49B58F-A032-4015-AD07-FF4CA36D1861}"/>
                  </a:ext>
                </a:extLst>
              </p:cNvPr>
              <p:cNvSpPr txBox="1"/>
              <p:nvPr/>
            </p:nvSpPr>
            <p:spPr>
              <a:xfrm>
                <a:off x="8629181" y="995559"/>
                <a:ext cx="1188146" cy="760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Spin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49B58F-A032-4015-AD07-FF4CA36D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181" y="995559"/>
                <a:ext cx="1188146" cy="760465"/>
              </a:xfrm>
              <a:prstGeom prst="rect">
                <a:avLst/>
              </a:prstGeom>
              <a:blipFill>
                <a:blip r:embed="rId10"/>
                <a:stretch>
                  <a:fillRect l="-4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E06C4B4-A774-4ABB-89F5-64245D3D7DB2}"/>
              </a:ext>
            </a:extLst>
          </p:cNvPr>
          <p:cNvSpPr txBox="1"/>
          <p:nvPr/>
        </p:nvSpPr>
        <p:spPr>
          <a:xfrm>
            <a:off x="8691865" y="4580467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Below critical temperature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F77643-FBDA-4177-AC05-262E8B06D525}"/>
              </a:ext>
            </a:extLst>
          </p:cNvPr>
          <p:cNvSpPr txBox="1"/>
          <p:nvPr/>
        </p:nvSpPr>
        <p:spPr>
          <a:xfrm rot="818617">
            <a:off x="6695570" y="178007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89F14A7-D678-4A2F-AE92-4A1D11B95C24}"/>
              </a:ext>
            </a:extLst>
          </p:cNvPr>
          <p:cNvSpPr/>
          <p:nvPr/>
        </p:nvSpPr>
        <p:spPr>
          <a:xfrm rot="20221640">
            <a:off x="7366140" y="1418768"/>
            <a:ext cx="489163" cy="270329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E24E77-FBE0-4232-9C38-CBF59DDB2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113" y="4341614"/>
            <a:ext cx="475964" cy="10479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306261-739E-43E9-B371-B785D993F838}"/>
              </a:ext>
            </a:extLst>
          </p:cNvPr>
          <p:cNvSpPr txBox="1"/>
          <p:nvPr/>
        </p:nvSpPr>
        <p:spPr>
          <a:xfrm>
            <a:off x="3685626" y="3059668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Quantum tunnels through  </a:t>
            </a:r>
          </a:p>
        </p:txBody>
      </p:sp>
      <p:sp>
        <p:nvSpPr>
          <p:cNvPr id="28" name="Arrow: U-Turn 27">
            <a:extLst>
              <a:ext uri="{FF2B5EF4-FFF2-40B4-BE49-F238E27FC236}">
                <a16:creationId xmlns:a16="http://schemas.microsoft.com/office/drawing/2014/main" id="{5B7B0B84-2C45-4A51-94CC-AF7E826D5D58}"/>
              </a:ext>
            </a:extLst>
          </p:cNvPr>
          <p:cNvSpPr/>
          <p:nvPr/>
        </p:nvSpPr>
        <p:spPr>
          <a:xfrm>
            <a:off x="4200524" y="3393221"/>
            <a:ext cx="1419225" cy="635854"/>
          </a:xfrm>
          <a:prstGeom prst="uturnArrow">
            <a:avLst>
              <a:gd name="adj1" fmla="val 1849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90284-3879-40B5-A3FE-82CBA425D47B}"/>
              </a:ext>
            </a:extLst>
          </p:cNvPr>
          <p:cNvSpPr txBox="1"/>
          <p:nvPr/>
        </p:nvSpPr>
        <p:spPr>
          <a:xfrm>
            <a:off x="10934700" y="0"/>
            <a:ext cx="1257299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 pairs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891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/>
      <p:bldP spid="27" grpId="0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8E8C-B4FB-4005-88EA-6F51A533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of Josephson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29694D-682A-4FE6-A3C9-29510AC3C3D7}"/>
                  </a:ext>
                </a:extLst>
              </p:cNvPr>
              <p:cNvSpPr txBox="1"/>
              <p:nvPr/>
            </p:nvSpPr>
            <p:spPr>
              <a:xfrm>
                <a:off x="609600" y="2709858"/>
                <a:ext cx="1328241" cy="61555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NL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nl-NL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29694D-682A-4FE6-A3C9-29510AC3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709858"/>
                <a:ext cx="132824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B1FA1FDB-8FE2-400C-9B18-8EB0C76855EA}"/>
              </a:ext>
            </a:extLst>
          </p:cNvPr>
          <p:cNvSpPr/>
          <p:nvPr/>
        </p:nvSpPr>
        <p:spPr>
          <a:xfrm>
            <a:off x="2265219" y="2840779"/>
            <a:ext cx="688622" cy="484632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E33FFC-D821-4211-86B3-D57150DF134B}"/>
                  </a:ext>
                </a:extLst>
              </p:cNvPr>
              <p:cNvSpPr txBox="1"/>
              <p:nvPr/>
            </p:nvSpPr>
            <p:spPr>
              <a:xfrm>
                <a:off x="3281218" y="2639800"/>
                <a:ext cx="3329131" cy="88658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nl-NL" sz="4000" b="0" dirty="0"/>
                  <a:t>V = </a:t>
                </a:r>
                <a:r>
                  <a:rPr lang="en-US" sz="2400" b="0" dirty="0"/>
                  <a:t>something </a:t>
                </a:r>
                <a:r>
                  <a:rPr lang="nl-NL" sz="4000" b="0" dirty="0"/>
                  <a:t> *</a:t>
                </a: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nl-NL" sz="4000">
                            <a:latin typeface="Cambria Math" panose="02040503050406030204" pitchFamily="18" charset="0"/>
                          </a:rPr>
                          <m:t>I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nl-NL" sz="4000" b="0" dirty="0"/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E33FFC-D821-4211-86B3-D57150DF1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218" y="2639800"/>
                <a:ext cx="3329131" cy="886589"/>
              </a:xfrm>
              <a:prstGeom prst="rect">
                <a:avLst/>
              </a:prstGeom>
              <a:blipFill>
                <a:blip r:embed="rId3"/>
                <a:stretch>
                  <a:fillRect l="-9158" t="-690" b="-2069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145D8B94-1EAB-49A1-9AA4-A183BDAE4D3C}"/>
              </a:ext>
            </a:extLst>
          </p:cNvPr>
          <p:cNvSpPr/>
          <p:nvPr/>
        </p:nvSpPr>
        <p:spPr>
          <a:xfrm>
            <a:off x="7028262" y="2840779"/>
            <a:ext cx="688622" cy="484632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9EB45D-92AA-4D8D-B05F-348C9C3E17DF}"/>
                  </a:ext>
                </a:extLst>
              </p:cNvPr>
              <p:cNvSpPr txBox="1"/>
              <p:nvPr/>
            </p:nvSpPr>
            <p:spPr>
              <a:xfrm>
                <a:off x="6260584" y="3919469"/>
                <a:ext cx="2761225" cy="84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dt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9EB45D-92AA-4D8D-B05F-348C9C3E1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584" y="3919469"/>
                <a:ext cx="2761225" cy="847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F7BAB71-410B-4ECD-9C48-459C133895FA}"/>
              </a:ext>
            </a:extLst>
          </p:cNvPr>
          <p:cNvSpPr txBox="1"/>
          <p:nvPr/>
        </p:nvSpPr>
        <p:spPr>
          <a:xfrm>
            <a:off x="8449024" y="2688174"/>
            <a:ext cx="1798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 E</a:t>
            </a:r>
            <a:r>
              <a:rPr lang="en-US" sz="3200" baseline="-25000" dirty="0"/>
              <a:t>Josephson</a:t>
            </a:r>
            <a:endParaRPr lang="en-US" sz="3200" dirty="0"/>
          </a:p>
        </p:txBody>
      </p:sp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20D5400E-7A3C-453A-B996-C4A1106968A3}"/>
              </a:ext>
            </a:extLst>
          </p:cNvPr>
          <p:cNvSpPr/>
          <p:nvPr/>
        </p:nvSpPr>
        <p:spPr>
          <a:xfrm rot="11127430">
            <a:off x="6983926" y="3127373"/>
            <a:ext cx="388864" cy="990134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6E070693-80D4-4A79-935F-777CE26E24C1}"/>
              </a:ext>
            </a:extLst>
          </p:cNvPr>
          <p:cNvSpPr/>
          <p:nvPr/>
        </p:nvSpPr>
        <p:spPr>
          <a:xfrm>
            <a:off x="1273720" y="3652877"/>
            <a:ext cx="317541" cy="1380788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78D1D-2B91-43DE-A4AA-6523ECD7243E}"/>
              </a:ext>
            </a:extLst>
          </p:cNvPr>
          <p:cNvSpPr txBox="1"/>
          <p:nvPr/>
        </p:nvSpPr>
        <p:spPr>
          <a:xfrm>
            <a:off x="915528" y="5177576"/>
            <a:ext cx="17987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Josephson current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2857A9-506E-49BB-B17E-B746A00CA2C9}"/>
              </a:ext>
            </a:extLst>
          </p:cNvPr>
          <p:cNvSpPr txBox="1"/>
          <p:nvPr/>
        </p:nvSpPr>
        <p:spPr>
          <a:xfrm>
            <a:off x="11009746" y="0"/>
            <a:ext cx="118225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JJ Equations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BFD24-2467-4F4A-83C4-9E081A236A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412" y="153888"/>
            <a:ext cx="1442757" cy="23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1" grpId="0" animBg="1"/>
      <p:bldP spid="28" grpId="0"/>
      <p:bldP spid="30" grpId="0"/>
      <p:bldP spid="31" grpId="0" animBg="1"/>
      <p:bldP spid="32" grpId="0" animBg="1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Josephson 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6B583-15DC-486D-AEDC-17A8C93552B6}"/>
              </a:ext>
            </a:extLst>
          </p:cNvPr>
          <p:cNvSpPr txBox="1"/>
          <p:nvPr/>
        </p:nvSpPr>
        <p:spPr>
          <a:xfrm>
            <a:off x="11009746" y="0"/>
            <a:ext cx="118225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JJ Equations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1042E7-77C2-4E15-A918-A382125A4069}"/>
                  </a:ext>
                </a:extLst>
              </p:cNvPr>
              <p:cNvSpPr txBox="1"/>
              <p:nvPr/>
            </p:nvSpPr>
            <p:spPr>
              <a:xfrm>
                <a:off x="477981" y="2045997"/>
                <a:ext cx="3947370" cy="1383071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func>
                        <m:func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𝜋𝛷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𝛷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1042E7-77C2-4E15-A918-A382125A4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81" y="2045997"/>
                <a:ext cx="3947370" cy="1383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0246C6-9275-4ADA-ACA6-5AB50B2BDC9E}"/>
                  </a:ext>
                </a:extLst>
              </p:cNvPr>
              <p:cNvSpPr txBox="1"/>
              <p:nvPr/>
            </p:nvSpPr>
            <p:spPr>
              <a:xfrm>
                <a:off x="599435" y="4196452"/>
                <a:ext cx="816710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= current in the junction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 = Maximum current of the Junction in a zero-voltage state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en-US" sz="2400" dirty="0"/>
                  <a:t>= phase difference between the 2 superconductors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0246C6-9275-4ADA-ACA6-5AB50B2BD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35" y="4196452"/>
                <a:ext cx="8167108" cy="1477328"/>
              </a:xfrm>
              <a:prstGeom prst="rect">
                <a:avLst/>
              </a:prstGeom>
              <a:blipFill>
                <a:blip r:embed="rId3"/>
                <a:stretch>
                  <a:fillRect l="-1343" t="-6173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48632F-7AF8-41C1-A93B-2F22C35F5939}"/>
                  </a:ext>
                </a:extLst>
              </p:cNvPr>
              <p:cNvSpPr txBox="1"/>
              <p:nvPr/>
            </p:nvSpPr>
            <p:spPr>
              <a:xfrm>
                <a:off x="7248524" y="2152275"/>
                <a:ext cx="2582487" cy="1173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num>
                        <m:den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nl-NL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nl-NL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40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nl-NL" sz="4000" b="0" i="1" smtClean="0">
                              <a:latin typeface="Cambria Math" panose="02040503050406030204" pitchFamily="18" charset="0"/>
                            </a:rPr>
                            <m:t>𝑒𝑉</m:t>
                          </m:r>
                        </m:num>
                        <m:den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48632F-7AF8-41C1-A93B-2F22C35F5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524" y="2152275"/>
                <a:ext cx="2582487" cy="1173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0557DB-A6E1-478F-890B-788CFBB3E767}"/>
                  </a:ext>
                </a:extLst>
              </p:cNvPr>
              <p:cNvSpPr txBox="1"/>
              <p:nvPr/>
            </p:nvSpPr>
            <p:spPr>
              <a:xfrm>
                <a:off x="4495347" y="3253014"/>
                <a:ext cx="1530655" cy="81810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0557DB-A6E1-478F-890B-788CFBB3E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347" y="3253014"/>
                <a:ext cx="1530655" cy="818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4F198-4DDA-4E72-8369-5E1BCDE3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Josephson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2391BF-864F-41EF-A2CD-BB036B26BB79}"/>
                  </a:ext>
                </a:extLst>
              </p:cNvPr>
              <p:cNvSpPr txBox="1"/>
              <p:nvPr/>
            </p:nvSpPr>
            <p:spPr>
              <a:xfrm>
                <a:off x="795009" y="1806320"/>
                <a:ext cx="2024391" cy="745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dt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2391BF-864F-41EF-A2CD-BB036B26B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09" y="1806320"/>
                <a:ext cx="2024391" cy="745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866C80-8AD6-4943-9B8B-E09D58147F9C}"/>
                  </a:ext>
                </a:extLst>
              </p:cNvPr>
              <p:cNvSpPr txBox="1"/>
              <p:nvPr/>
            </p:nvSpPr>
            <p:spPr>
              <a:xfrm>
                <a:off x="695419" y="5554498"/>
                <a:ext cx="3489641" cy="725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866C80-8AD6-4943-9B8B-E09D58147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19" y="5554498"/>
                <a:ext cx="3489641" cy="7255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729AAE-B901-4EF0-850F-F5511C142312}"/>
                  </a:ext>
                </a:extLst>
              </p:cNvPr>
              <p:cNvSpPr txBox="1"/>
              <p:nvPr/>
            </p:nvSpPr>
            <p:spPr>
              <a:xfrm>
                <a:off x="795007" y="4169998"/>
                <a:ext cx="3489640" cy="1012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πΦ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729AAE-B901-4EF0-850F-F5511C142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07" y="4169998"/>
                <a:ext cx="3489640" cy="1012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C5BD037-F17F-445A-A0DE-71EE4876696F}"/>
              </a:ext>
            </a:extLst>
          </p:cNvPr>
          <p:cNvCxnSpPr>
            <a:cxnSpLocks/>
            <a:stCxn id="5" idx="1"/>
            <a:endCxn id="17" idx="1"/>
          </p:cNvCxnSpPr>
          <p:nvPr/>
        </p:nvCxnSpPr>
        <p:spPr>
          <a:xfrm rot="10800000" flipH="1" flipV="1">
            <a:off x="795008" y="2179275"/>
            <a:ext cx="3561331" cy="3342320"/>
          </a:xfrm>
          <a:prstGeom prst="bentConnector3">
            <a:avLst>
              <a:gd name="adj1" fmla="val -64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D46AF3-2811-43F2-BCF7-0D4795D765A0}"/>
                  </a:ext>
                </a:extLst>
              </p:cNvPr>
              <p:cNvSpPr txBox="1"/>
              <p:nvPr/>
            </p:nvSpPr>
            <p:spPr>
              <a:xfrm>
                <a:off x="4356340" y="5017899"/>
                <a:ext cx="4045787" cy="1007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dt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πΦ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sz="2800" i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dt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D46AF3-2811-43F2-BCF7-0D4795D76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340" y="5017899"/>
                <a:ext cx="4045787" cy="10073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89EBD1-2D87-4F3B-80D0-B19AB263EE9D}"/>
                  </a:ext>
                </a:extLst>
              </p:cNvPr>
              <p:cNvSpPr txBox="1"/>
              <p:nvPr/>
            </p:nvSpPr>
            <p:spPr>
              <a:xfrm>
                <a:off x="7748568" y="2301608"/>
                <a:ext cx="3260775" cy="1105111"/>
              </a:xfrm>
              <a:prstGeom prst="rect">
                <a:avLst/>
              </a:prstGeom>
              <a:noFill/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32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32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πΦ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89EBD1-2D87-4F3B-80D0-B19AB263E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568" y="2301608"/>
                <a:ext cx="3260775" cy="11051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E866B12-6093-461F-985A-05D020E79F75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 flipH="1" flipV="1">
            <a:off x="7867609" y="4010251"/>
            <a:ext cx="2114878" cy="907815"/>
          </a:xfrm>
          <a:prstGeom prst="bentConnector3">
            <a:avLst>
              <a:gd name="adj1" fmla="val -57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6C6722-E871-4088-8EB5-C25FA6A5E95E}"/>
                  </a:ext>
                </a:extLst>
              </p:cNvPr>
              <p:cNvSpPr txBox="1"/>
              <p:nvPr/>
            </p:nvSpPr>
            <p:spPr>
              <a:xfrm>
                <a:off x="9447969" y="4410122"/>
                <a:ext cx="1731865" cy="78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6C6722-E871-4088-8EB5-C25FA6A5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969" y="4410122"/>
                <a:ext cx="1731865" cy="7837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0FF08EA-E151-42C5-8A14-DEB8785FC85B}"/>
              </a:ext>
            </a:extLst>
          </p:cNvPr>
          <p:cNvSpPr txBox="1"/>
          <p:nvPr/>
        </p:nvSpPr>
        <p:spPr>
          <a:xfrm>
            <a:off x="11009746" y="0"/>
            <a:ext cx="118225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JJ Equations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524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7" grpId="0"/>
      <p:bldP spid="22" grpId="0" animBg="1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90E41-51C8-4CFB-A0CE-9288167C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441" y="251107"/>
            <a:ext cx="7323118" cy="881753"/>
          </a:xfrm>
        </p:spPr>
        <p:txBody>
          <a:bodyPr/>
          <a:lstStyle/>
          <a:p>
            <a:r>
              <a:rPr lang="en-US" dirty="0"/>
              <a:t>Josephson Inductance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32B35D-E54D-43E7-AC2A-DC3C4D9E5C4D}"/>
                  </a:ext>
                </a:extLst>
              </p:cNvPr>
              <p:cNvSpPr txBox="1"/>
              <p:nvPr/>
            </p:nvSpPr>
            <p:spPr>
              <a:xfrm>
                <a:off x="8073987" y="4444522"/>
                <a:ext cx="1563625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nl-NL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32B35D-E54D-43E7-AC2A-DC3C4D9E5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987" y="4444522"/>
                <a:ext cx="1563625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808E5F-9EAB-433A-8495-6599C958CD04}"/>
                  </a:ext>
                </a:extLst>
              </p:cNvPr>
              <p:cNvSpPr txBox="1"/>
              <p:nvPr/>
            </p:nvSpPr>
            <p:spPr>
              <a:xfrm>
                <a:off x="532746" y="2612400"/>
                <a:ext cx="4451230" cy="983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nl-NL" sz="2800"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800" i="1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808E5F-9EAB-433A-8495-6599C958C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46" y="2612400"/>
                <a:ext cx="4451230" cy="983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33A455-D3EE-4083-AAC0-4FB4531971DA}"/>
                  </a:ext>
                </a:extLst>
              </p:cNvPr>
              <p:cNvSpPr txBox="1"/>
              <p:nvPr/>
            </p:nvSpPr>
            <p:spPr>
              <a:xfrm>
                <a:off x="532746" y="1600200"/>
                <a:ext cx="3489640" cy="1012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el-GR" sz="3200" i="1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33A455-D3EE-4083-AAC0-4FB45319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46" y="1600200"/>
                <a:ext cx="3489640" cy="1012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15E0983-7A6B-45BF-9C86-93AD4D6CA841}"/>
              </a:ext>
            </a:extLst>
          </p:cNvPr>
          <p:cNvCxnSpPr>
            <a:cxnSpLocks/>
            <a:stCxn id="13" idx="1"/>
            <a:endCxn id="9" idx="1"/>
          </p:cNvCxnSpPr>
          <p:nvPr/>
        </p:nvCxnSpPr>
        <p:spPr>
          <a:xfrm rot="10800000" flipV="1">
            <a:off x="532746" y="2106300"/>
            <a:ext cx="12700" cy="997870"/>
          </a:xfrm>
          <a:prstGeom prst="curvedConnector3">
            <a:avLst>
              <a:gd name="adj1" fmla="val 33622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EAC848-8A36-4C8F-A8B7-148A0B553DC4}"/>
                  </a:ext>
                </a:extLst>
              </p:cNvPr>
              <p:cNvSpPr txBox="1"/>
              <p:nvPr/>
            </p:nvSpPr>
            <p:spPr>
              <a:xfrm>
                <a:off x="815982" y="4525031"/>
                <a:ext cx="2058702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EAC848-8A36-4C8F-A8B7-148A0B553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82" y="4525031"/>
                <a:ext cx="2058702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5BF1DC88-10DC-45DC-A4EE-C7463364AC8A}"/>
              </a:ext>
            </a:extLst>
          </p:cNvPr>
          <p:cNvSpPr txBox="1"/>
          <p:nvPr/>
        </p:nvSpPr>
        <p:spPr>
          <a:xfrm rot="227690">
            <a:off x="1015709" y="5530479"/>
            <a:ext cx="20587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Solve for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9552B7-7D12-4938-BABF-6C0C897104AC}"/>
                  </a:ext>
                </a:extLst>
              </p:cNvPr>
              <p:cNvSpPr txBox="1"/>
              <p:nvPr/>
            </p:nvSpPr>
            <p:spPr>
              <a:xfrm>
                <a:off x="3467819" y="4795131"/>
                <a:ext cx="3947370" cy="1194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nl-NL" sz="2400"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9552B7-7D12-4938-BABF-6C0C89710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819" y="4795131"/>
                <a:ext cx="3947370" cy="1194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EEC808-EF2D-43FF-BDD6-4F90E8AE7485}"/>
                  </a:ext>
                </a:extLst>
              </p:cNvPr>
              <p:cNvSpPr txBox="1"/>
              <p:nvPr/>
            </p:nvSpPr>
            <p:spPr>
              <a:xfrm>
                <a:off x="8288218" y="2379303"/>
                <a:ext cx="3388025" cy="11834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EEC808-EF2D-43FF-BDD6-4F90E8AE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18" y="2379303"/>
                <a:ext cx="3388025" cy="11834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43A6ABF-675F-426F-AB0E-D321987DF202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H="1" flipV="1">
            <a:off x="532746" y="3104170"/>
            <a:ext cx="3124854" cy="2261218"/>
          </a:xfrm>
          <a:prstGeom prst="bentConnector3">
            <a:avLst>
              <a:gd name="adj1" fmla="val -73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4CA9DAE-AC0C-4E3C-BC9D-B303557CE5FC}"/>
              </a:ext>
            </a:extLst>
          </p:cNvPr>
          <p:cNvCxnSpPr>
            <a:cxnSpLocks/>
            <a:stCxn id="31" idx="3"/>
            <a:endCxn id="39" idx="2"/>
          </p:cNvCxnSpPr>
          <p:nvPr/>
        </p:nvCxnSpPr>
        <p:spPr>
          <a:xfrm flipV="1">
            <a:off x="7415189" y="3562769"/>
            <a:ext cx="2567042" cy="182980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eft Brace 48">
            <a:extLst>
              <a:ext uri="{FF2B5EF4-FFF2-40B4-BE49-F238E27FC236}">
                <a16:creationId xmlns:a16="http://schemas.microsoft.com/office/drawing/2014/main" id="{0E559FE0-7676-41A9-9BA9-8993C83BDF8C}"/>
              </a:ext>
            </a:extLst>
          </p:cNvPr>
          <p:cNvSpPr/>
          <p:nvPr/>
        </p:nvSpPr>
        <p:spPr>
          <a:xfrm rot="5400000">
            <a:off x="5437836" y="3553442"/>
            <a:ext cx="248738" cy="16944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CA3114D-D1FB-4190-8D87-8BC9E6AA791E}"/>
                  </a:ext>
                </a:extLst>
              </p:cNvPr>
              <p:cNvSpPr txBox="1"/>
              <p:nvPr/>
            </p:nvSpPr>
            <p:spPr>
              <a:xfrm>
                <a:off x="5301357" y="3854033"/>
                <a:ext cx="6103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CA3114D-D1FB-4190-8D87-8BC9E6AA7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357" y="3854033"/>
                <a:ext cx="6103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EBECC81-4156-4625-AC75-52C8474C4D27}"/>
              </a:ext>
            </a:extLst>
          </p:cNvPr>
          <p:cNvSpPr txBox="1"/>
          <p:nvPr/>
        </p:nvSpPr>
        <p:spPr>
          <a:xfrm>
            <a:off x="10991273" y="0"/>
            <a:ext cx="118225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JJ Equations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4A446-D57A-49F6-BCC1-F412F56EFB29}"/>
              </a:ext>
            </a:extLst>
          </p:cNvPr>
          <p:cNvSpPr txBox="1"/>
          <p:nvPr/>
        </p:nvSpPr>
        <p:spPr>
          <a:xfrm>
            <a:off x="4491233" y="1177636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to show the non-linearity</a:t>
            </a:r>
          </a:p>
        </p:txBody>
      </p:sp>
    </p:spTree>
    <p:extLst>
      <p:ext uri="{BB962C8B-B14F-4D97-AF65-F5344CB8AC3E}">
        <p14:creationId xmlns:p14="http://schemas.microsoft.com/office/powerpoint/2010/main" val="573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9" grpId="0"/>
      <p:bldP spid="29" grpId="0"/>
      <p:bldP spid="31" grpId="0"/>
      <p:bldP spid="39" grpId="0" animBg="1"/>
      <p:bldP spid="49" grpId="0" animBg="1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30F7-78E8-4E03-8ED5-F5E81159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27" y="3429000"/>
            <a:ext cx="6492945" cy="723900"/>
          </a:xfrm>
        </p:spPr>
        <p:txBody>
          <a:bodyPr/>
          <a:lstStyle/>
          <a:p>
            <a:r>
              <a:rPr lang="en-US" sz="6000" dirty="0"/>
              <a:t>Cooper pair box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5B222-1E42-418E-87CE-832EBC63E893}"/>
              </a:ext>
            </a:extLst>
          </p:cNvPr>
          <p:cNvSpPr/>
          <p:nvPr/>
        </p:nvSpPr>
        <p:spPr>
          <a:xfrm>
            <a:off x="5830542" y="177340"/>
            <a:ext cx="530916" cy="92333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B0CA0-7BD4-45D1-87A1-F5BACA651511}"/>
              </a:ext>
            </a:extLst>
          </p:cNvPr>
          <p:cNvSpPr txBox="1"/>
          <p:nvPr/>
        </p:nvSpPr>
        <p:spPr>
          <a:xfrm>
            <a:off x="5412158" y="2838450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to the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67A63-BF04-4435-93DE-4BAFFA137378}"/>
              </a:ext>
            </a:extLst>
          </p:cNvPr>
          <p:cNvSpPr txBox="1"/>
          <p:nvPr/>
        </p:nvSpPr>
        <p:spPr>
          <a:xfrm>
            <a:off x="10829925" y="0"/>
            <a:ext cx="1352838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Palatino Linotype" panose="02040502050505030304" pitchFamily="18" charset="0"/>
              </a:rPr>
              <a:t>Co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+mn-ea"/>
                <a:cs typeface="+mn-cs"/>
              </a:rPr>
              <a:t>oper pair Box 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51A08B-3162-4795-936C-30275DA960A2}"/>
              </a:ext>
            </a:extLst>
          </p:cNvPr>
          <p:cNvSpPr txBox="1">
            <a:spLocks/>
          </p:cNvSpPr>
          <p:nvPr/>
        </p:nvSpPr>
        <p:spPr>
          <a:xfrm>
            <a:off x="313113" y="276999"/>
            <a:ext cx="4882341" cy="2133692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400" dirty="0"/>
              <a:t>Superconductors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Quantum Harmonic Oscillator  / LC circuit / resonator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QHO vs. Cooper pair Box </a:t>
            </a:r>
            <a:r>
              <a:rPr lang="en-US" sz="11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(Spoiler alert: Josephson junction)</a:t>
            </a:r>
            <a:endParaRPr lang="en-US" sz="14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Josephson Junction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Anatomy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Equations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Cooper pair Box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Transmon</a:t>
            </a:r>
            <a:endParaRPr lang="en-US" sz="12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76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820E96-08D8-458D-9C38-EE40D6C3118C}"/>
                  </a:ext>
                </a:extLst>
              </p:cNvPr>
              <p:cNvSpPr txBox="1"/>
              <p:nvPr/>
            </p:nvSpPr>
            <p:spPr>
              <a:xfrm>
                <a:off x="5391151" y="507868"/>
                <a:ext cx="5084935" cy="7646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800" dirty="0"/>
                  <a:t> = E</a:t>
                </a:r>
                <a:r>
                  <a:rPr lang="en-US" sz="2800" baseline="-25000" dirty="0"/>
                  <a:t>capacitor </a:t>
                </a:r>
                <a:r>
                  <a:rPr lang="en-US" sz="2800" dirty="0"/>
                  <a:t>+ E</a:t>
                </a:r>
                <a:r>
                  <a:rPr lang="en-US" sz="2800" baseline="-25000" dirty="0"/>
                  <a:t>inductor </a:t>
                </a: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𝑄</m:t>
                                </m:r>
                              </m:e>
                            </m:acc>
                          </m:e>
                          <m:sup>
                            <m:r>
                              <a:rPr lang="nl-NL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2800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28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acc>
                          </m:e>
                          <m:sup>
                            <m:r>
                              <a:rPr lang="nl-NL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2800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28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820E96-08D8-458D-9C38-EE40D6C31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1" y="507868"/>
                <a:ext cx="5084935" cy="764697"/>
              </a:xfrm>
              <a:prstGeom prst="rect">
                <a:avLst/>
              </a:prstGeom>
              <a:blipFill>
                <a:blip r:embed="rId2"/>
                <a:stretch>
                  <a:fillRect b="-8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346BE3E5-8D92-4450-B9AB-C465C95D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8958"/>
            <a:ext cx="4367841" cy="718867"/>
          </a:xfrm>
        </p:spPr>
        <p:txBody>
          <a:bodyPr/>
          <a:lstStyle/>
          <a:p>
            <a:r>
              <a:rPr lang="en-US" sz="3600" dirty="0"/>
              <a:t>LC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82927F-99FD-4FEA-8617-8AB101E4DA08}"/>
                  </a:ext>
                </a:extLst>
              </p:cNvPr>
              <p:cNvSpPr txBox="1"/>
              <p:nvPr/>
            </p:nvSpPr>
            <p:spPr>
              <a:xfrm>
                <a:off x="5274694" y="1527853"/>
                <a:ext cx="6373524" cy="818429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800" dirty="0"/>
                  <a:t> = E</a:t>
                </a:r>
                <a:r>
                  <a:rPr lang="en-US" sz="2800" baseline="-25000" dirty="0"/>
                  <a:t>capacitor </a:t>
                </a:r>
                <a:r>
                  <a:rPr lang="en-US" sz="2800" dirty="0"/>
                  <a:t>+ E</a:t>
                </a:r>
                <a:r>
                  <a:rPr lang="en-US" sz="2800" baseline="-25000" dirty="0"/>
                  <a:t>Josephson</a:t>
                </a: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𝑄</m:t>
                                </m:r>
                              </m:e>
                            </m:acc>
                          </m:e>
                          <m:sup>
                            <m:r>
                              <a:rPr lang="nl-NL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28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π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acc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82927F-99FD-4FEA-8617-8AB101E4D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694" y="1527853"/>
                <a:ext cx="6373524" cy="818429"/>
              </a:xfrm>
              <a:prstGeom prst="rect">
                <a:avLst/>
              </a:prstGeom>
              <a:blipFill>
                <a:blip r:embed="rId3"/>
                <a:stretch>
                  <a:fillRect b="-220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7DBEBFB5-FAD4-4FB9-A4D4-78EB7733F523}"/>
              </a:ext>
            </a:extLst>
          </p:cNvPr>
          <p:cNvSpPr txBox="1">
            <a:spLocks/>
          </p:cNvSpPr>
          <p:nvPr/>
        </p:nvSpPr>
        <p:spPr>
          <a:xfrm>
            <a:off x="493144" y="1462205"/>
            <a:ext cx="4367841" cy="7188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JC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5FFB5F-49F4-4EC7-B93C-3CCF152620F9}"/>
                  </a:ext>
                </a:extLst>
              </p:cNvPr>
              <p:cNvSpPr txBox="1"/>
              <p:nvPr/>
            </p:nvSpPr>
            <p:spPr>
              <a:xfrm>
                <a:off x="166194" y="2450029"/>
                <a:ext cx="2119941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𝑄</m:t>
                          </m:r>
                        </m:e>
                      </m:acc>
                      <m:r>
                        <a:rPr lang="nl-NL" sz="28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=2</m:t>
                      </m:r>
                      <m:r>
                        <a:rPr lang="nl-NL" sz="28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𝑒</m:t>
                      </m:r>
                      <m:r>
                        <a:rPr lang="nl-NL" sz="28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5FFB5F-49F4-4EC7-B93C-3CCF15262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4" y="2450029"/>
                <a:ext cx="2119941" cy="537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E5746B-F02B-45D9-887D-E8337ED9BBAB}"/>
                  </a:ext>
                </a:extLst>
              </p:cNvPr>
              <p:cNvSpPr txBox="1"/>
              <p:nvPr/>
            </p:nvSpPr>
            <p:spPr>
              <a:xfrm>
                <a:off x="5836668" y="2908736"/>
                <a:ext cx="4964681" cy="95705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NL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3600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nl-NL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nl-NL" sz="3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nl-NL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nl-NL" sz="36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nl-NL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nl-NL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36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nl-NL" sz="3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nl-NL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acc>
                      </m:e>
                    </m:func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E5746B-F02B-45D9-887D-E8337ED9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68" y="2908736"/>
                <a:ext cx="4964681" cy="957057"/>
              </a:xfrm>
              <a:prstGeom prst="rect">
                <a:avLst/>
              </a:prstGeom>
              <a:blipFill>
                <a:blip r:embed="rId5"/>
                <a:stretch>
                  <a:fillRect b="-1069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0B99D831-E04D-48D5-84CB-2B36C54784E9}"/>
              </a:ext>
            </a:extLst>
          </p:cNvPr>
          <p:cNvSpPr/>
          <p:nvPr/>
        </p:nvSpPr>
        <p:spPr>
          <a:xfrm rot="6566292">
            <a:off x="7133338" y="4211112"/>
            <a:ext cx="534838" cy="301925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311782-81E5-4BD2-AE3D-62F92D34518A}"/>
                  </a:ext>
                </a:extLst>
              </p:cNvPr>
              <p:cNvSpPr txBox="1"/>
              <p:nvPr/>
            </p:nvSpPr>
            <p:spPr>
              <a:xfrm>
                <a:off x="2806241" y="5026220"/>
                <a:ext cx="6846218" cy="10068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5400" dirty="0"/>
                  <a:t> =</a:t>
                </a:r>
                <a14:m>
                  <m:oMath xmlns:m="http://schemas.openxmlformats.org/officeDocument/2006/math">
                    <m:r>
                      <a:rPr lang="nl-NL" sz="5400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US" sz="5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l-NL" sz="5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nl-NL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5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5400" dirty="0"/>
                          <m:t> </m:t>
                        </m:r>
                      </m:e>
                      <m:sup>
                        <m:r>
                          <a:rPr lang="nl-NL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5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5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acc>
                      </m:e>
                    </m:func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311782-81E5-4BD2-AE3D-62F92D345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241" y="5026220"/>
                <a:ext cx="6846218" cy="1006814"/>
              </a:xfrm>
              <a:prstGeom prst="rect">
                <a:avLst/>
              </a:prstGeom>
              <a:blipFill>
                <a:blip r:embed="rId6"/>
                <a:stretch>
                  <a:fillRect t="-11111" b="-28655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3EF0C2-30BF-4C2C-93EC-F5D5516BB453}"/>
                  </a:ext>
                </a:extLst>
              </p:cNvPr>
              <p:cNvSpPr txBox="1"/>
              <p:nvPr/>
            </p:nvSpPr>
            <p:spPr>
              <a:xfrm>
                <a:off x="9277881" y="4050816"/>
                <a:ext cx="1731865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3EF0C2-30BF-4C2C-93EC-F5D5516BB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881" y="4050816"/>
                <a:ext cx="1731865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D77361-7FAA-4699-BAD9-8996F0103C6A}"/>
                  </a:ext>
                </a:extLst>
              </p:cNvPr>
              <p:cNvSpPr txBox="1"/>
              <p:nvPr/>
            </p:nvSpPr>
            <p:spPr>
              <a:xfrm>
                <a:off x="493144" y="5004960"/>
                <a:ext cx="1731865" cy="956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l-NL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nl-NL" sz="28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D77361-7FAA-4699-BAD9-8996F010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44" y="5004960"/>
                <a:ext cx="1731865" cy="956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06E756-D55C-4E19-8343-F41E49C89762}"/>
                  </a:ext>
                </a:extLst>
              </p:cNvPr>
              <p:cNvSpPr txBox="1"/>
              <p:nvPr/>
            </p:nvSpPr>
            <p:spPr>
              <a:xfrm>
                <a:off x="2699844" y="2291912"/>
                <a:ext cx="1860048" cy="907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acc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π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06E756-D55C-4E19-8343-F41E49C89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844" y="2291912"/>
                <a:ext cx="1860048" cy="907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D74300-DB2A-4564-BCAE-D8158A644007}"/>
                  </a:ext>
                </a:extLst>
              </p:cNvPr>
              <p:cNvSpPr txBox="1"/>
              <p:nvPr/>
            </p:nvSpPr>
            <p:spPr>
              <a:xfrm>
                <a:off x="514710" y="2971767"/>
                <a:ext cx="211994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2400" dirty="0"/>
                  <a:t>number of electrons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D74300-DB2A-4564-BCAE-D8158A644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0" y="2971767"/>
                <a:ext cx="2119941" cy="830997"/>
              </a:xfrm>
              <a:prstGeom prst="rect">
                <a:avLst/>
              </a:prstGeom>
              <a:blipFill>
                <a:blip r:embed="rId10"/>
                <a:stretch>
                  <a:fillRect l="-4310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0D698-E9F1-434E-95B4-E6BEA9E15500}"/>
                  </a:ext>
                </a:extLst>
              </p:cNvPr>
              <p:cNvSpPr txBox="1"/>
              <p:nvPr/>
            </p:nvSpPr>
            <p:spPr>
              <a:xfrm>
                <a:off x="2793521" y="3070607"/>
                <a:ext cx="26288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nl-NL" sz="20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Phase across the junction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0D698-E9F1-434E-95B4-E6BEA9E1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521" y="3070607"/>
                <a:ext cx="2628843" cy="707886"/>
              </a:xfrm>
              <a:prstGeom prst="rect">
                <a:avLst/>
              </a:prstGeom>
              <a:blipFill>
                <a:blip r:embed="rId11"/>
                <a:stretch>
                  <a:fillRect l="-2320" t="-5172" r="-23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EF479FFF-A910-4007-B982-B2CD3F4E9DE4}"/>
              </a:ext>
            </a:extLst>
          </p:cNvPr>
          <p:cNvSpPr/>
          <p:nvPr/>
        </p:nvSpPr>
        <p:spPr>
          <a:xfrm rot="5013089">
            <a:off x="7445818" y="2514061"/>
            <a:ext cx="372583" cy="240969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71D094-522F-4708-B128-2A116C74820C}"/>
              </a:ext>
            </a:extLst>
          </p:cNvPr>
          <p:cNvCxnSpPr>
            <a:cxnSpLocks/>
          </p:cNvCxnSpPr>
          <p:nvPr/>
        </p:nvCxnSpPr>
        <p:spPr>
          <a:xfrm flipV="1">
            <a:off x="76200" y="1328373"/>
            <a:ext cx="12306300" cy="4470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DBD05A-05CF-43FE-8EDB-4169E3F8E249}"/>
              </a:ext>
            </a:extLst>
          </p:cNvPr>
          <p:cNvGrpSpPr/>
          <p:nvPr/>
        </p:nvGrpSpPr>
        <p:grpSpPr>
          <a:xfrm>
            <a:off x="206923" y="256586"/>
            <a:ext cx="805355" cy="857190"/>
            <a:chOff x="8731596" y="2811904"/>
            <a:chExt cx="2940798" cy="3290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8B89CA-D64A-41FE-ADAB-567070AE1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3874" y="2811908"/>
              <a:ext cx="0" cy="8690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D2B912F-0AAB-4860-9CA7-D68A456CB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3874" y="2811904"/>
              <a:ext cx="1872188" cy="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CB1209-84BD-4E69-B9DF-E33CF8F1B090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061" y="2811904"/>
              <a:ext cx="0" cy="123390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DC70C5-1F9D-449F-994B-38330747412D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724" y="4049633"/>
              <a:ext cx="99267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BFC97F-0ABC-4E11-8124-FFB47682F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724" y="4409567"/>
              <a:ext cx="99267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12E24B6-871C-478F-92D4-A09FE84E9E91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057" y="4409566"/>
              <a:ext cx="4" cy="16929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7E0F95-41AA-4153-A8A0-C50A4EC78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3874" y="4953731"/>
              <a:ext cx="0" cy="114880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FD00E9-164C-4DCC-ABCC-8E9A62495F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755" y="6102537"/>
              <a:ext cx="188830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A8BF50-07CD-4D7D-8C46-486F91C6E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3874" y="3598568"/>
              <a:ext cx="0" cy="135516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0D04531-6650-4BAC-BF12-F2EEF626976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8731597" y="4303536"/>
              <a:ext cx="1144553" cy="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2F5F453-F5BB-49EF-8E77-A6D16EA29556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8731596" y="4303537"/>
              <a:ext cx="1144553" cy="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7C06BF5-DA83-4756-8C4F-F32B4AE8DF2E}"/>
              </a:ext>
            </a:extLst>
          </p:cNvPr>
          <p:cNvSpPr txBox="1"/>
          <p:nvPr/>
        </p:nvSpPr>
        <p:spPr>
          <a:xfrm>
            <a:off x="10829925" y="0"/>
            <a:ext cx="1352838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Palatino Linotype" panose="02040502050505030304" pitchFamily="18" charset="0"/>
              </a:rPr>
              <a:t>Co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+mn-ea"/>
                <a:cs typeface="+mn-cs"/>
              </a:rPr>
              <a:t>oper pair Box 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17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/>
      <p:bldP spid="20" grpId="0" animBg="1"/>
      <p:bldP spid="24" grpId="0" animBg="1"/>
      <p:bldP spid="26" grpId="0" animBg="1"/>
      <p:bldP spid="28" grpId="0"/>
      <p:bldP spid="30" grpId="0"/>
      <p:bldP spid="32" grpId="0"/>
      <p:bldP spid="2" grpId="0"/>
      <p:bldP spid="5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F82556-2792-46CA-917C-9A5033816A43}"/>
              </a:ext>
            </a:extLst>
          </p:cNvPr>
          <p:cNvCxnSpPr>
            <a:cxnSpLocks/>
          </p:cNvCxnSpPr>
          <p:nvPr/>
        </p:nvCxnSpPr>
        <p:spPr>
          <a:xfrm>
            <a:off x="954868" y="929976"/>
            <a:ext cx="69191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 descr="V&#10;">
            <a:extLst>
              <a:ext uri="{FF2B5EF4-FFF2-40B4-BE49-F238E27FC236}">
                <a16:creationId xmlns:a16="http://schemas.microsoft.com/office/drawing/2014/main" id="{B5B67572-E9E6-40A1-BEFC-8E696E41433B}"/>
              </a:ext>
            </a:extLst>
          </p:cNvPr>
          <p:cNvSpPr/>
          <p:nvPr/>
        </p:nvSpPr>
        <p:spPr>
          <a:xfrm>
            <a:off x="623851" y="1811375"/>
            <a:ext cx="688463" cy="702505"/>
          </a:xfrm>
          <a:prstGeom prst="flowChartConnector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</a:t>
            </a:r>
            <a:r>
              <a:rPr lang="en-US" sz="1200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44C1F9-BDC5-42E5-A7DF-2541A1E06E8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61667" y="916119"/>
            <a:ext cx="6416" cy="8952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5811F6-0D97-4109-99D5-493BD04446EF}"/>
              </a:ext>
            </a:extLst>
          </p:cNvPr>
          <p:cNvCxnSpPr>
            <a:cxnSpLocks/>
          </p:cNvCxnSpPr>
          <p:nvPr/>
        </p:nvCxnSpPr>
        <p:spPr>
          <a:xfrm>
            <a:off x="2410561" y="2635595"/>
            <a:ext cx="130907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F68E4-6709-4689-BE56-5AB5E86B3146}"/>
              </a:ext>
            </a:extLst>
          </p:cNvPr>
          <p:cNvCxnSpPr>
            <a:cxnSpLocks/>
          </p:cNvCxnSpPr>
          <p:nvPr/>
        </p:nvCxnSpPr>
        <p:spPr>
          <a:xfrm>
            <a:off x="1791036" y="916121"/>
            <a:ext cx="1928598" cy="5594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F97B3-486A-456D-BE40-01EBE80E12DA}"/>
              </a:ext>
            </a:extLst>
          </p:cNvPr>
          <p:cNvCxnSpPr>
            <a:cxnSpLocks/>
          </p:cNvCxnSpPr>
          <p:nvPr/>
        </p:nvCxnSpPr>
        <p:spPr>
          <a:xfrm>
            <a:off x="2415470" y="1994823"/>
            <a:ext cx="0" cy="64077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1AD9E0-37FD-4CFE-B498-C428ECB07F25}"/>
              </a:ext>
            </a:extLst>
          </p:cNvPr>
          <p:cNvCxnSpPr>
            <a:cxnSpLocks/>
          </p:cNvCxnSpPr>
          <p:nvPr/>
        </p:nvCxnSpPr>
        <p:spPr>
          <a:xfrm>
            <a:off x="2415723" y="916121"/>
            <a:ext cx="2" cy="90799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AC13B9-D55B-4123-8658-98428F668DD7}"/>
              </a:ext>
            </a:extLst>
          </p:cNvPr>
          <p:cNvCxnSpPr>
            <a:cxnSpLocks/>
          </p:cNvCxnSpPr>
          <p:nvPr/>
        </p:nvCxnSpPr>
        <p:spPr>
          <a:xfrm rot="5400000">
            <a:off x="1374312" y="954308"/>
            <a:ext cx="54494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237FF8-C3CF-45A0-BF97-5E731CB8407C}"/>
              </a:ext>
            </a:extLst>
          </p:cNvPr>
          <p:cNvCxnSpPr>
            <a:cxnSpLocks/>
          </p:cNvCxnSpPr>
          <p:nvPr/>
        </p:nvCxnSpPr>
        <p:spPr>
          <a:xfrm>
            <a:off x="1785321" y="681835"/>
            <a:ext cx="6416" cy="558157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85ECD1-4F8D-4BF8-9A9D-7E8EC119D1F6}"/>
              </a:ext>
            </a:extLst>
          </p:cNvPr>
          <p:cNvCxnSpPr>
            <a:cxnSpLocks/>
          </p:cNvCxnSpPr>
          <p:nvPr/>
        </p:nvCxnSpPr>
        <p:spPr>
          <a:xfrm>
            <a:off x="2143250" y="1837727"/>
            <a:ext cx="54494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7EE26B-5CD1-4A9E-BC44-30814CF52456}"/>
              </a:ext>
            </a:extLst>
          </p:cNvPr>
          <p:cNvCxnSpPr>
            <a:cxnSpLocks/>
          </p:cNvCxnSpPr>
          <p:nvPr/>
        </p:nvCxnSpPr>
        <p:spPr>
          <a:xfrm>
            <a:off x="2138088" y="1994823"/>
            <a:ext cx="54494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BCDA5A-2277-4D1F-9366-24127E9AD080}"/>
              </a:ext>
            </a:extLst>
          </p:cNvPr>
          <p:cNvCxnSpPr>
            <a:cxnSpLocks/>
          </p:cNvCxnSpPr>
          <p:nvPr/>
        </p:nvCxnSpPr>
        <p:spPr>
          <a:xfrm>
            <a:off x="964935" y="2520473"/>
            <a:ext cx="0" cy="70011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CFDC24-BACD-4FFA-8F7A-096E0CDC7CEA}"/>
              </a:ext>
            </a:extLst>
          </p:cNvPr>
          <p:cNvCxnSpPr>
            <a:cxnSpLocks/>
          </p:cNvCxnSpPr>
          <p:nvPr/>
        </p:nvCxnSpPr>
        <p:spPr>
          <a:xfrm>
            <a:off x="729918" y="3220589"/>
            <a:ext cx="46349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E4943F-3EFB-41C2-BDDC-276A7E370CC6}"/>
              </a:ext>
            </a:extLst>
          </p:cNvPr>
          <p:cNvCxnSpPr>
            <a:cxnSpLocks/>
          </p:cNvCxnSpPr>
          <p:nvPr/>
        </p:nvCxnSpPr>
        <p:spPr>
          <a:xfrm>
            <a:off x="801131" y="3310644"/>
            <a:ext cx="30747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4DAA9D-6FDB-452E-80E1-13C11138688E}"/>
              </a:ext>
            </a:extLst>
          </p:cNvPr>
          <p:cNvCxnSpPr>
            <a:cxnSpLocks/>
          </p:cNvCxnSpPr>
          <p:nvPr/>
        </p:nvCxnSpPr>
        <p:spPr>
          <a:xfrm>
            <a:off x="890325" y="3383381"/>
            <a:ext cx="15113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1F3B6C-0E13-4D2C-8FBD-442A80022316}"/>
              </a:ext>
            </a:extLst>
          </p:cNvPr>
          <p:cNvCxnSpPr>
            <a:cxnSpLocks/>
          </p:cNvCxnSpPr>
          <p:nvPr/>
        </p:nvCxnSpPr>
        <p:spPr>
          <a:xfrm>
            <a:off x="2829123" y="3123081"/>
            <a:ext cx="46349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1C162A1-7643-436B-BB06-03BF0EA55632}"/>
              </a:ext>
            </a:extLst>
          </p:cNvPr>
          <p:cNvCxnSpPr>
            <a:cxnSpLocks/>
          </p:cNvCxnSpPr>
          <p:nvPr/>
        </p:nvCxnSpPr>
        <p:spPr>
          <a:xfrm>
            <a:off x="2900336" y="3213136"/>
            <a:ext cx="30747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59D9B4-C8DC-4502-88DB-A59D4F2B3272}"/>
              </a:ext>
            </a:extLst>
          </p:cNvPr>
          <p:cNvCxnSpPr>
            <a:cxnSpLocks/>
          </p:cNvCxnSpPr>
          <p:nvPr/>
        </p:nvCxnSpPr>
        <p:spPr>
          <a:xfrm>
            <a:off x="2989530" y="3285873"/>
            <a:ext cx="15113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4F4507-CFA1-4312-9B40-C8DCD526CBF2}"/>
              </a:ext>
            </a:extLst>
          </p:cNvPr>
          <p:cNvCxnSpPr>
            <a:cxnSpLocks/>
          </p:cNvCxnSpPr>
          <p:nvPr/>
        </p:nvCxnSpPr>
        <p:spPr>
          <a:xfrm flipH="1" flipV="1">
            <a:off x="3052584" y="2635595"/>
            <a:ext cx="1488" cy="48748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2C04592-22B5-4710-8203-A94AA188020A}"/>
                  </a:ext>
                </a:extLst>
              </p:cNvPr>
              <p:cNvSpPr txBox="1"/>
              <p:nvPr/>
            </p:nvSpPr>
            <p:spPr>
              <a:xfrm>
                <a:off x="4612265" y="3476887"/>
                <a:ext cx="6626637" cy="770404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4000" dirty="0"/>
                  <a:t> =</a:t>
                </a:r>
                <a14:m>
                  <m:oMath xmlns:m="http://schemas.openxmlformats.org/officeDocument/2006/math">
                    <m:r>
                      <a:rPr lang="nl-NL" sz="4000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4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l-NL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nl-NL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40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nl-NL" sz="40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e>
                        </m:acc>
                        <m:r>
                          <a:rPr lang="nl-NL" sz="40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sz="4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4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nl-NL" sz="4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nl-NL" sz="40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nl-NL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acc>
                      </m:e>
                    </m:func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2C04592-22B5-4710-8203-A94AA188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5" y="3476887"/>
                <a:ext cx="6626637" cy="770404"/>
              </a:xfrm>
              <a:prstGeom prst="rect">
                <a:avLst/>
              </a:prstGeom>
              <a:blipFill>
                <a:blip r:embed="rId2"/>
                <a:stretch>
                  <a:fillRect t="-10000" b="-25385"/>
                </a:stretch>
              </a:blip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12A2272-5163-4B33-970B-DF1C91D36ACE}"/>
                  </a:ext>
                </a:extLst>
              </p:cNvPr>
              <p:cNvSpPr txBox="1"/>
              <p:nvPr/>
            </p:nvSpPr>
            <p:spPr>
              <a:xfrm>
                <a:off x="6193719" y="1189393"/>
                <a:ext cx="1731865" cy="78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12A2272-5163-4B33-970B-DF1C91D36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719" y="1189393"/>
                <a:ext cx="1731865" cy="783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E1F53C-7756-491E-BA2D-080F2C252489}"/>
                  </a:ext>
                </a:extLst>
              </p:cNvPr>
              <p:cNvSpPr txBox="1"/>
              <p:nvPr/>
            </p:nvSpPr>
            <p:spPr>
              <a:xfrm>
                <a:off x="7129421" y="5006650"/>
                <a:ext cx="2656920" cy="1084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l-NL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nl-NL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nl-NL" sz="28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  <m:r>
                            <a:rPr lang="nl-NL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E1F53C-7756-491E-BA2D-080F2C252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21" y="5006650"/>
                <a:ext cx="2656920" cy="10844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0926B0-B9CA-435C-AE9B-4D516229D58E}"/>
                  </a:ext>
                </a:extLst>
              </p:cNvPr>
              <p:cNvSpPr txBox="1"/>
              <p:nvPr/>
            </p:nvSpPr>
            <p:spPr>
              <a:xfrm>
                <a:off x="5092464" y="431742"/>
                <a:ext cx="4796286" cy="63427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r>
                      <a:rPr lang="nl-NL" sz="3200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4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l-NL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nl-NL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2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nl-NL" sz="32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nl-NL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acc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20926B0-B9CA-435C-AE9B-4D516229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464" y="431742"/>
                <a:ext cx="4796286" cy="634276"/>
              </a:xfrm>
              <a:prstGeom prst="rect">
                <a:avLst/>
              </a:prstGeom>
              <a:blipFill>
                <a:blip r:embed="rId6"/>
                <a:stretch>
                  <a:fillRect t="-8654" b="-2692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62726CB-45A4-4E34-94AA-DC2FD96BD895}"/>
              </a:ext>
            </a:extLst>
          </p:cNvPr>
          <p:cNvCxnSpPr/>
          <p:nvPr/>
        </p:nvCxnSpPr>
        <p:spPr>
          <a:xfrm>
            <a:off x="1481073" y="5794950"/>
            <a:ext cx="2613819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EEAB502-BDCB-4C6A-80C4-4532B34888F1}"/>
              </a:ext>
            </a:extLst>
          </p:cNvPr>
          <p:cNvCxnSpPr>
            <a:cxnSpLocks/>
          </p:cNvCxnSpPr>
          <p:nvPr/>
        </p:nvCxnSpPr>
        <p:spPr>
          <a:xfrm flipH="1" flipV="1">
            <a:off x="1481073" y="4288203"/>
            <a:ext cx="1" cy="150674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D4FF8B1-486A-45CD-8CA8-1F62F191C0BB}"/>
                  </a:ext>
                </a:extLst>
              </p:cNvPr>
              <p:cNvSpPr txBox="1"/>
              <p:nvPr/>
            </p:nvSpPr>
            <p:spPr>
              <a:xfrm>
                <a:off x="507968" y="4606573"/>
                <a:ext cx="878036" cy="870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D4FF8B1-486A-45CD-8CA8-1F62F191C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8" y="4606573"/>
                <a:ext cx="878036" cy="8700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A4F2BC6-2156-49E7-AB72-DC5E0D37E9E1}"/>
                  </a:ext>
                </a:extLst>
              </p:cNvPr>
              <p:cNvSpPr txBox="1"/>
              <p:nvPr/>
            </p:nvSpPr>
            <p:spPr>
              <a:xfrm>
                <a:off x="2405659" y="5829643"/>
                <a:ext cx="886962" cy="496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A4F2BC6-2156-49E7-AB72-DC5E0D37E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659" y="5829643"/>
                <a:ext cx="886962" cy="496546"/>
              </a:xfrm>
              <a:prstGeom prst="rect">
                <a:avLst/>
              </a:prstGeom>
              <a:blipFill>
                <a:blip r:embed="rId8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CFCD6B0-03DC-473C-AAD2-F430AB1E6650}"/>
                  </a:ext>
                </a:extLst>
              </p:cNvPr>
              <p:cNvSpPr txBox="1"/>
              <p:nvPr/>
            </p:nvSpPr>
            <p:spPr>
              <a:xfrm>
                <a:off x="5222803" y="5182896"/>
                <a:ext cx="1604447" cy="802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CFCD6B0-03DC-473C-AAD2-F430AB1E6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803" y="5182896"/>
                <a:ext cx="1604447" cy="8020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5E76C2-7E9C-40F8-9BCD-3120A31878DD}"/>
              </a:ext>
            </a:extLst>
          </p:cNvPr>
          <p:cNvCxnSpPr>
            <a:cxnSpLocks/>
          </p:cNvCxnSpPr>
          <p:nvPr/>
        </p:nvCxnSpPr>
        <p:spPr>
          <a:xfrm>
            <a:off x="3719633" y="1837727"/>
            <a:ext cx="0" cy="7978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B11356-D8A8-4CD5-94C5-1BD62388A94C}"/>
              </a:ext>
            </a:extLst>
          </p:cNvPr>
          <p:cNvCxnSpPr>
            <a:cxnSpLocks/>
          </p:cNvCxnSpPr>
          <p:nvPr/>
        </p:nvCxnSpPr>
        <p:spPr>
          <a:xfrm>
            <a:off x="3309749" y="1427340"/>
            <a:ext cx="809321" cy="80932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36236A-8D35-4CAC-ACE7-44EEA1C29824}"/>
              </a:ext>
            </a:extLst>
          </p:cNvPr>
          <p:cNvCxnSpPr>
            <a:cxnSpLocks/>
          </p:cNvCxnSpPr>
          <p:nvPr/>
        </p:nvCxnSpPr>
        <p:spPr>
          <a:xfrm flipH="1">
            <a:off x="3309749" y="1427341"/>
            <a:ext cx="809320" cy="80932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7A71AB-EFC2-422E-B82A-8CF26654B4E8}"/>
              </a:ext>
            </a:extLst>
          </p:cNvPr>
          <p:cNvCxnSpPr>
            <a:cxnSpLocks/>
          </p:cNvCxnSpPr>
          <p:nvPr/>
        </p:nvCxnSpPr>
        <p:spPr>
          <a:xfrm>
            <a:off x="3719633" y="929976"/>
            <a:ext cx="0" cy="881399"/>
          </a:xfrm>
          <a:prstGeom prst="line">
            <a:avLst/>
          </a:prstGeom>
          <a:ln w="381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3F6F24-100F-4387-85E1-C6D11AB52182}"/>
              </a:ext>
            </a:extLst>
          </p:cNvPr>
          <p:cNvSpPr txBox="1"/>
          <p:nvPr/>
        </p:nvSpPr>
        <p:spPr>
          <a:xfrm>
            <a:off x="10829925" y="0"/>
            <a:ext cx="1352838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Palatino Linotype" panose="02040502050505030304" pitchFamily="18" charset="0"/>
              </a:rPr>
              <a:t>Co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+mn-ea"/>
                <a:cs typeface="+mn-cs"/>
              </a:rPr>
              <a:t>oper pair Box 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05BBBA-4195-45E6-B512-4513E5C51775}"/>
                  </a:ext>
                </a:extLst>
              </p:cNvPr>
              <p:cNvSpPr txBox="1"/>
              <p:nvPr/>
            </p:nvSpPr>
            <p:spPr>
              <a:xfrm>
                <a:off x="10088508" y="5083040"/>
                <a:ext cx="1482834" cy="787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nl-NL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nl-NL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50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05BBBA-4195-45E6-B512-4513E5C51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508" y="5083040"/>
                <a:ext cx="1482834" cy="787075"/>
              </a:xfrm>
              <a:prstGeom prst="rect">
                <a:avLst/>
              </a:prstGeom>
              <a:blipFill>
                <a:blip r:embed="rId1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80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3" grpId="0" animBg="1"/>
      <p:bldP spid="73" grpId="0"/>
      <p:bldP spid="82" grpId="0"/>
      <p:bldP spid="84" grpId="0"/>
      <p:bldP spid="90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23E0-E135-4827-B771-5066A66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073" y="1107369"/>
            <a:ext cx="3653618" cy="759511"/>
          </a:xfrm>
        </p:spPr>
        <p:txBody>
          <a:bodyPr/>
          <a:lstStyle/>
          <a:p>
            <a:r>
              <a:rPr lang="en-US" dirty="0"/>
              <a:t>Transmon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982BF6-793A-4A79-BE56-6A8D90DF4D79}"/>
              </a:ext>
            </a:extLst>
          </p:cNvPr>
          <p:cNvSpPr txBox="1">
            <a:spLocks/>
          </p:cNvSpPr>
          <p:nvPr/>
        </p:nvSpPr>
        <p:spPr>
          <a:xfrm>
            <a:off x="2380830" y="2933084"/>
            <a:ext cx="2443480" cy="8700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CPB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7519406-A987-472C-8F16-EB311E332000}"/>
              </a:ext>
            </a:extLst>
          </p:cNvPr>
          <p:cNvSpPr/>
          <p:nvPr/>
        </p:nvSpPr>
        <p:spPr>
          <a:xfrm rot="10800000">
            <a:off x="5823756" y="3116750"/>
            <a:ext cx="978408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7F1647-F5A7-467A-A687-C76B00734AEB}"/>
              </a:ext>
            </a:extLst>
          </p:cNvPr>
          <p:cNvSpPr/>
          <p:nvPr/>
        </p:nvSpPr>
        <p:spPr>
          <a:xfrm>
            <a:off x="5275424" y="71239"/>
            <a:ext cx="530916" cy="92333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173BC-8CA5-411C-89E6-0DD8FC71A5B1}"/>
              </a:ext>
            </a:extLst>
          </p:cNvPr>
          <p:cNvSpPr txBox="1"/>
          <p:nvPr/>
        </p:nvSpPr>
        <p:spPr>
          <a:xfrm>
            <a:off x="11072552" y="0"/>
            <a:ext cx="111944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Transmon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EE1015-CCE0-477B-8EF9-0ACBA99256B5}"/>
              </a:ext>
            </a:extLst>
          </p:cNvPr>
          <p:cNvSpPr txBox="1">
            <a:spLocks/>
          </p:cNvSpPr>
          <p:nvPr/>
        </p:nvSpPr>
        <p:spPr>
          <a:xfrm>
            <a:off x="9237" y="49876"/>
            <a:ext cx="3307541" cy="1817004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400" dirty="0"/>
              <a:t>Superconductors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Quantum Harmonic Oscillator  / LC circuit / resonator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QHO vs. Cooper pair Box </a:t>
            </a:r>
            <a:r>
              <a:rPr lang="en-US" sz="11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(Spoiler alert: Josephson junction)</a:t>
            </a:r>
            <a:endParaRPr lang="en-US" sz="14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Josephson Junction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Anatomy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Equations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Cooper pair Box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Transmon</a:t>
            </a:r>
            <a:endParaRPr lang="en-US" sz="12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96EFD35-B01A-44F2-8779-F10D5C11F0EB}"/>
              </a:ext>
            </a:extLst>
          </p:cNvPr>
          <p:cNvSpPr txBox="1">
            <a:spLocks/>
          </p:cNvSpPr>
          <p:nvPr/>
        </p:nvSpPr>
        <p:spPr>
          <a:xfrm>
            <a:off x="7109996" y="2988331"/>
            <a:ext cx="3653618" cy="7595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Transmon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7F38C0-0ACF-4BB8-AE7B-5235F7CDE9F6}"/>
              </a:ext>
            </a:extLst>
          </p:cNvPr>
          <p:cNvSpPr txBox="1">
            <a:spLocks/>
          </p:cNvSpPr>
          <p:nvPr/>
        </p:nvSpPr>
        <p:spPr>
          <a:xfrm>
            <a:off x="1696085" y="4851251"/>
            <a:ext cx="8220509" cy="7595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Readout the Transmon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734A92-964F-4735-BF22-E056FA6C2948}"/>
              </a:ext>
            </a:extLst>
          </p:cNvPr>
          <p:cNvSpPr/>
          <p:nvPr/>
        </p:nvSpPr>
        <p:spPr>
          <a:xfrm>
            <a:off x="5711211" y="1948044"/>
            <a:ext cx="4411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8A3C9-EE64-4E47-888B-3A63B59E4285}"/>
              </a:ext>
            </a:extLst>
          </p:cNvPr>
          <p:cNvSpPr/>
          <p:nvPr/>
        </p:nvSpPr>
        <p:spPr>
          <a:xfrm>
            <a:off x="5711210" y="3860995"/>
            <a:ext cx="4411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827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23A54A-F148-4BCF-9171-107635D240DC}"/>
              </a:ext>
            </a:extLst>
          </p:cNvPr>
          <p:cNvSpPr txBox="1"/>
          <p:nvPr/>
        </p:nvSpPr>
        <p:spPr>
          <a:xfrm>
            <a:off x="0" y="6488668"/>
            <a:ext cx="36861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https://arxiv.org/pdf/cond-mat/0703002.pdf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1D5663-60DF-43E5-A4E2-E49539386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12" y="2022877"/>
            <a:ext cx="7147575" cy="2884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F1ED04-6C82-4C27-9547-E264C4C0D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88" y="4428737"/>
            <a:ext cx="2145136" cy="1917415"/>
          </a:xfrm>
          <a:prstGeom prst="rect">
            <a:avLst/>
          </a:prstGeom>
        </p:spPr>
      </p:pic>
      <p:sp>
        <p:nvSpPr>
          <p:cNvPr id="38" name="Left Brace 37">
            <a:extLst>
              <a:ext uri="{FF2B5EF4-FFF2-40B4-BE49-F238E27FC236}">
                <a16:creationId xmlns:a16="http://schemas.microsoft.com/office/drawing/2014/main" id="{CEA2E4D2-62FA-4B1A-A2A9-BBB745EEB217}"/>
              </a:ext>
            </a:extLst>
          </p:cNvPr>
          <p:cNvSpPr/>
          <p:nvPr/>
        </p:nvSpPr>
        <p:spPr>
          <a:xfrm>
            <a:off x="3467100" y="3695700"/>
            <a:ext cx="721994" cy="942975"/>
          </a:xfrm>
          <a:prstGeom prst="leftBrace">
            <a:avLst>
              <a:gd name="adj1" fmla="val 8333"/>
              <a:gd name="adj2" fmla="val 5101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0BEEB5-570C-43CD-9539-A01D95836D2B}"/>
                  </a:ext>
                </a:extLst>
              </p:cNvPr>
              <p:cNvSpPr txBox="1"/>
              <p:nvPr/>
            </p:nvSpPr>
            <p:spPr>
              <a:xfrm>
                <a:off x="1738507" y="3839180"/>
                <a:ext cx="1488293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nl-NL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nl-NL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0BEEB5-570C-43CD-9539-A01D95836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507" y="3839180"/>
                <a:ext cx="1488293" cy="656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Left Brace 41">
            <a:extLst>
              <a:ext uri="{FF2B5EF4-FFF2-40B4-BE49-F238E27FC236}">
                <a16:creationId xmlns:a16="http://schemas.microsoft.com/office/drawing/2014/main" id="{A1153BE2-92FE-40A6-A15B-3F367DD7CA91}"/>
              </a:ext>
            </a:extLst>
          </p:cNvPr>
          <p:cNvSpPr/>
          <p:nvPr/>
        </p:nvSpPr>
        <p:spPr>
          <a:xfrm>
            <a:off x="3466553" y="2828925"/>
            <a:ext cx="721994" cy="866775"/>
          </a:xfrm>
          <a:prstGeom prst="leftBrace">
            <a:avLst>
              <a:gd name="adj1" fmla="val 8333"/>
              <a:gd name="adj2" fmla="val 5101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1614F6-5DD0-48AE-9665-F6C6192D8AD2}"/>
                  </a:ext>
                </a:extLst>
              </p:cNvPr>
              <p:cNvSpPr txBox="1"/>
              <p:nvPr/>
            </p:nvSpPr>
            <p:spPr>
              <a:xfrm>
                <a:off x="1737960" y="2896205"/>
                <a:ext cx="1616533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nl-NL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nl-NL" b="0" i="1" dirty="0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1614F6-5DD0-48AE-9665-F6C6192D8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960" y="2896205"/>
                <a:ext cx="1616533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AB8D7F2-4B85-4863-BE54-083E01B64841}"/>
              </a:ext>
            </a:extLst>
          </p:cNvPr>
          <p:cNvSpPr/>
          <p:nvPr/>
        </p:nvSpPr>
        <p:spPr>
          <a:xfrm>
            <a:off x="8067675" y="2790790"/>
            <a:ext cx="1266825" cy="647735"/>
          </a:xfrm>
          <a:custGeom>
            <a:avLst/>
            <a:gdLst>
              <a:gd name="connsiteX0" fmla="*/ 0 w 1266825"/>
              <a:gd name="connsiteY0" fmla="*/ 47660 h 647735"/>
              <a:gd name="connsiteX1" fmla="*/ 400050 w 1266825"/>
              <a:gd name="connsiteY1" fmla="*/ 47660 h 647735"/>
              <a:gd name="connsiteX2" fmla="*/ 866775 w 1266825"/>
              <a:gd name="connsiteY2" fmla="*/ 542960 h 647735"/>
              <a:gd name="connsiteX3" fmla="*/ 1266825 w 1266825"/>
              <a:gd name="connsiteY3" fmla="*/ 647735 h 647735"/>
              <a:gd name="connsiteX4" fmla="*/ 1266825 w 1266825"/>
              <a:gd name="connsiteY4" fmla="*/ 647735 h 64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825" h="647735">
                <a:moveTo>
                  <a:pt x="0" y="47660"/>
                </a:moveTo>
                <a:cubicBezTo>
                  <a:pt x="127794" y="6385"/>
                  <a:pt x="255588" y="-34890"/>
                  <a:pt x="400050" y="47660"/>
                </a:cubicBezTo>
                <a:cubicBezTo>
                  <a:pt x="544513" y="130210"/>
                  <a:pt x="722313" y="442948"/>
                  <a:pt x="866775" y="542960"/>
                </a:cubicBezTo>
                <a:cubicBezTo>
                  <a:pt x="1011238" y="642973"/>
                  <a:pt x="1266825" y="647735"/>
                  <a:pt x="1266825" y="647735"/>
                </a:cubicBezTo>
                <a:lnTo>
                  <a:pt x="1266825" y="647735"/>
                </a:lnTo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4E48F0D-6BFC-4492-A152-E898E1E7E4A2}"/>
              </a:ext>
            </a:extLst>
          </p:cNvPr>
          <p:cNvSpPr/>
          <p:nvPr/>
        </p:nvSpPr>
        <p:spPr>
          <a:xfrm rot="20831917" flipV="1">
            <a:off x="8051761" y="2368244"/>
            <a:ext cx="1266825" cy="285751"/>
          </a:xfrm>
          <a:custGeom>
            <a:avLst/>
            <a:gdLst>
              <a:gd name="connsiteX0" fmla="*/ 0 w 1266825"/>
              <a:gd name="connsiteY0" fmla="*/ 47660 h 647735"/>
              <a:gd name="connsiteX1" fmla="*/ 400050 w 1266825"/>
              <a:gd name="connsiteY1" fmla="*/ 47660 h 647735"/>
              <a:gd name="connsiteX2" fmla="*/ 866775 w 1266825"/>
              <a:gd name="connsiteY2" fmla="*/ 542960 h 647735"/>
              <a:gd name="connsiteX3" fmla="*/ 1266825 w 1266825"/>
              <a:gd name="connsiteY3" fmla="*/ 647735 h 647735"/>
              <a:gd name="connsiteX4" fmla="*/ 1266825 w 1266825"/>
              <a:gd name="connsiteY4" fmla="*/ 647735 h 64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825" h="647735">
                <a:moveTo>
                  <a:pt x="0" y="47660"/>
                </a:moveTo>
                <a:cubicBezTo>
                  <a:pt x="127794" y="6385"/>
                  <a:pt x="255588" y="-34890"/>
                  <a:pt x="400050" y="47660"/>
                </a:cubicBezTo>
                <a:cubicBezTo>
                  <a:pt x="544513" y="130210"/>
                  <a:pt x="722313" y="442948"/>
                  <a:pt x="866775" y="542960"/>
                </a:cubicBezTo>
                <a:cubicBezTo>
                  <a:pt x="1011238" y="642973"/>
                  <a:pt x="1266825" y="647735"/>
                  <a:pt x="1266825" y="647735"/>
                </a:cubicBezTo>
                <a:lnTo>
                  <a:pt x="1266825" y="647735"/>
                </a:lnTo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C11577-6EAA-40F8-8794-4F63C3815A9A}"/>
                  </a:ext>
                </a:extLst>
              </p:cNvPr>
              <p:cNvSpPr txBox="1"/>
              <p:nvPr/>
            </p:nvSpPr>
            <p:spPr>
              <a:xfrm>
                <a:off x="8860396" y="2606123"/>
                <a:ext cx="4741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C11577-6EAA-40F8-8794-4F63C3815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396" y="2606123"/>
                <a:ext cx="4741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54DEC1-8654-4872-87D9-F87D509498A0}"/>
                  </a:ext>
                </a:extLst>
              </p:cNvPr>
              <p:cNvSpPr txBox="1"/>
              <p:nvPr/>
            </p:nvSpPr>
            <p:spPr>
              <a:xfrm>
                <a:off x="8272535" y="4495193"/>
                <a:ext cx="455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54DEC1-8654-4872-87D9-F87D50949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535" y="4495193"/>
                <a:ext cx="455253" cy="369332"/>
              </a:xfrm>
              <a:prstGeom prst="rect">
                <a:avLst/>
              </a:prstGeom>
              <a:blipFill>
                <a:blip r:embed="rId8"/>
                <a:stretch>
                  <a:fillRect l="-21333" r="-2400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C83BB9-A847-4F1B-AF48-F221CD32EC60}"/>
                  </a:ext>
                </a:extLst>
              </p:cNvPr>
              <p:cNvSpPr txBox="1"/>
              <p:nvPr/>
            </p:nvSpPr>
            <p:spPr>
              <a:xfrm>
                <a:off x="8229920" y="3535119"/>
                <a:ext cx="455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C83BB9-A847-4F1B-AF48-F221CD32E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920" y="3535119"/>
                <a:ext cx="455253" cy="369332"/>
              </a:xfrm>
              <a:prstGeom prst="rect">
                <a:avLst/>
              </a:prstGeom>
              <a:blipFill>
                <a:blip r:embed="rId9"/>
                <a:stretch>
                  <a:fillRect l="-21333" r="-2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054B08-7745-4612-870A-B739F994D0E8}"/>
                  </a:ext>
                </a:extLst>
              </p:cNvPr>
              <p:cNvSpPr txBox="1"/>
              <p:nvPr/>
            </p:nvSpPr>
            <p:spPr>
              <a:xfrm>
                <a:off x="8272535" y="2644259"/>
                <a:ext cx="455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|2⟩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054B08-7745-4612-870A-B739F994D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535" y="2644259"/>
                <a:ext cx="455253" cy="369332"/>
              </a:xfrm>
              <a:prstGeom prst="rect">
                <a:avLst/>
              </a:prstGeom>
              <a:blipFill>
                <a:blip r:embed="rId10"/>
                <a:stretch>
                  <a:fillRect l="-21333" r="-2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Left 56">
            <a:extLst>
              <a:ext uri="{FF2B5EF4-FFF2-40B4-BE49-F238E27FC236}">
                <a16:creationId xmlns:a16="http://schemas.microsoft.com/office/drawing/2014/main" id="{D6D8D7AA-CAD6-4394-AFAE-94D54550018A}"/>
              </a:ext>
            </a:extLst>
          </p:cNvPr>
          <p:cNvSpPr/>
          <p:nvPr/>
        </p:nvSpPr>
        <p:spPr>
          <a:xfrm>
            <a:off x="9048749" y="3610580"/>
            <a:ext cx="861337" cy="253521"/>
          </a:xfrm>
          <a:prstGeom prst="leftArrow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81B2E38D-0A2B-4F97-85A8-6A632FF48541}"/>
              </a:ext>
            </a:extLst>
          </p:cNvPr>
          <p:cNvSpPr/>
          <p:nvPr/>
        </p:nvSpPr>
        <p:spPr>
          <a:xfrm>
            <a:off x="9097448" y="4553098"/>
            <a:ext cx="861337" cy="253521"/>
          </a:xfrm>
          <a:prstGeom prst="leftArrow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D568C8CC-08B4-49E8-8957-E37321557607}"/>
              </a:ext>
            </a:extLst>
          </p:cNvPr>
          <p:cNvSpPr/>
          <p:nvPr/>
        </p:nvSpPr>
        <p:spPr>
          <a:xfrm>
            <a:off x="9270946" y="2702164"/>
            <a:ext cx="861337" cy="253521"/>
          </a:xfrm>
          <a:prstGeom prst="lef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F09E6-9E11-4768-8314-DA1645C5A841}"/>
              </a:ext>
            </a:extLst>
          </p:cNvPr>
          <p:cNvSpPr txBox="1"/>
          <p:nvPr/>
        </p:nvSpPr>
        <p:spPr>
          <a:xfrm>
            <a:off x="11063335" y="0"/>
            <a:ext cx="111942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Transmon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682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2931 -0.320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48" y="-1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37279 -0.280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9" y="-1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42" grpId="0" animBg="1"/>
      <p:bldP spid="44" grpId="0"/>
      <p:bldP spid="46" grpId="0" animBg="1"/>
      <p:bldP spid="48" grpId="0" animBg="1"/>
      <p:bldP spid="50" grpId="0"/>
      <p:bldP spid="50" grpId="1"/>
      <p:bldP spid="52" grpId="0"/>
      <p:bldP spid="54" grpId="0"/>
      <p:bldP spid="56" grpId="0"/>
      <p:bldP spid="57" grpId="0" animBg="1"/>
      <p:bldP spid="59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33AF-441F-458A-817F-B8C4C565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50418"/>
          </a:xfrm>
        </p:spPr>
        <p:txBody>
          <a:bodyPr/>
          <a:lstStyle/>
          <a:p>
            <a:r>
              <a:rPr lang="en-US" sz="4000" dirty="0"/>
              <a:t>When do we have a quantum computer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46076A-895D-495E-9A44-89502062E8AF}"/>
              </a:ext>
            </a:extLst>
          </p:cNvPr>
          <p:cNvCxnSpPr/>
          <p:nvPr/>
        </p:nvCxnSpPr>
        <p:spPr>
          <a:xfrm>
            <a:off x="819509" y="3032185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A92351-AADD-462E-9F36-581306D93710}"/>
              </a:ext>
            </a:extLst>
          </p:cNvPr>
          <p:cNvCxnSpPr/>
          <p:nvPr/>
        </p:nvCxnSpPr>
        <p:spPr>
          <a:xfrm>
            <a:off x="819508" y="2370108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C9B04E-3E01-4D53-89C4-0158DB0E10BA}"/>
                  </a:ext>
                </a:extLst>
              </p:cNvPr>
              <p:cNvSpPr txBox="1"/>
              <p:nvPr/>
            </p:nvSpPr>
            <p:spPr>
              <a:xfrm>
                <a:off x="2089748" y="2139275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C9B04E-3E01-4D53-89C4-0158DB0E1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48" y="2139275"/>
                <a:ext cx="455044" cy="461665"/>
              </a:xfrm>
              <a:prstGeom prst="rect">
                <a:avLst/>
              </a:prstGeom>
              <a:blipFill>
                <a:blip r:embed="rId2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F6DAE1-8122-4557-861F-C23D93704F6E}"/>
                  </a:ext>
                </a:extLst>
              </p:cNvPr>
              <p:cNvSpPr txBox="1"/>
              <p:nvPr/>
            </p:nvSpPr>
            <p:spPr>
              <a:xfrm>
                <a:off x="2089748" y="2801352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F6DAE1-8122-4557-861F-C23D93704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48" y="2801352"/>
                <a:ext cx="455044" cy="461665"/>
              </a:xfrm>
              <a:prstGeom prst="rect">
                <a:avLst/>
              </a:prstGeom>
              <a:blipFill>
                <a:blip r:embed="rId3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FB54D55-E085-4608-BB14-AF8A32A09E74}"/>
              </a:ext>
            </a:extLst>
          </p:cNvPr>
          <p:cNvSpPr txBox="1"/>
          <p:nvPr/>
        </p:nvSpPr>
        <p:spPr>
          <a:xfrm>
            <a:off x="905774" y="16002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States: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116D5C-A2B3-4B03-A230-E03312A9EA59}"/>
              </a:ext>
            </a:extLst>
          </p:cNvPr>
          <p:cNvSpPr/>
          <p:nvPr/>
        </p:nvSpPr>
        <p:spPr>
          <a:xfrm>
            <a:off x="609600" y="1250830"/>
            <a:ext cx="2297502" cy="2475781"/>
          </a:xfrm>
          <a:custGeom>
            <a:avLst/>
            <a:gdLst>
              <a:gd name="connsiteX0" fmla="*/ 0 w 2297502"/>
              <a:gd name="connsiteY0" fmla="*/ 0 h 2475781"/>
              <a:gd name="connsiteX1" fmla="*/ 505450 w 2297502"/>
              <a:gd name="connsiteY1" fmla="*/ 0 h 2475781"/>
              <a:gd name="connsiteX2" fmla="*/ 1102801 w 2297502"/>
              <a:gd name="connsiteY2" fmla="*/ 0 h 2475781"/>
              <a:gd name="connsiteX3" fmla="*/ 1700151 w 2297502"/>
              <a:gd name="connsiteY3" fmla="*/ 0 h 2475781"/>
              <a:gd name="connsiteX4" fmla="*/ 2297502 w 2297502"/>
              <a:gd name="connsiteY4" fmla="*/ 0 h 2475781"/>
              <a:gd name="connsiteX5" fmla="*/ 2297502 w 2297502"/>
              <a:gd name="connsiteY5" fmla="*/ 544672 h 2475781"/>
              <a:gd name="connsiteX6" fmla="*/ 2297502 w 2297502"/>
              <a:gd name="connsiteY6" fmla="*/ 1039828 h 2475781"/>
              <a:gd name="connsiteX7" fmla="*/ 2297502 w 2297502"/>
              <a:gd name="connsiteY7" fmla="*/ 1534984 h 2475781"/>
              <a:gd name="connsiteX8" fmla="*/ 2297502 w 2297502"/>
              <a:gd name="connsiteY8" fmla="*/ 1955867 h 2475781"/>
              <a:gd name="connsiteX9" fmla="*/ 2297502 w 2297502"/>
              <a:gd name="connsiteY9" fmla="*/ 2475781 h 2475781"/>
              <a:gd name="connsiteX10" fmla="*/ 1769077 w 2297502"/>
              <a:gd name="connsiteY10" fmla="*/ 2475781 h 2475781"/>
              <a:gd name="connsiteX11" fmla="*/ 1194701 w 2297502"/>
              <a:gd name="connsiteY11" fmla="*/ 2475781 h 2475781"/>
              <a:gd name="connsiteX12" fmla="*/ 597351 w 2297502"/>
              <a:gd name="connsiteY12" fmla="*/ 2475781 h 2475781"/>
              <a:gd name="connsiteX13" fmla="*/ 0 w 2297502"/>
              <a:gd name="connsiteY13" fmla="*/ 2475781 h 2475781"/>
              <a:gd name="connsiteX14" fmla="*/ 0 w 2297502"/>
              <a:gd name="connsiteY14" fmla="*/ 1955867 h 2475781"/>
              <a:gd name="connsiteX15" fmla="*/ 0 w 2297502"/>
              <a:gd name="connsiteY15" fmla="*/ 1435953 h 2475781"/>
              <a:gd name="connsiteX16" fmla="*/ 0 w 2297502"/>
              <a:gd name="connsiteY16" fmla="*/ 916039 h 2475781"/>
              <a:gd name="connsiteX17" fmla="*/ 0 w 2297502"/>
              <a:gd name="connsiteY17" fmla="*/ 470398 h 2475781"/>
              <a:gd name="connsiteX18" fmla="*/ 0 w 2297502"/>
              <a:gd name="connsiteY18" fmla="*/ 0 h 247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7502" h="2475781" extrusionOk="0">
                <a:moveTo>
                  <a:pt x="0" y="0"/>
                </a:moveTo>
                <a:cubicBezTo>
                  <a:pt x="157467" y="-47443"/>
                  <a:pt x="374734" y="57633"/>
                  <a:pt x="505450" y="0"/>
                </a:cubicBezTo>
                <a:cubicBezTo>
                  <a:pt x="636166" y="-57633"/>
                  <a:pt x="862160" y="52577"/>
                  <a:pt x="1102801" y="0"/>
                </a:cubicBezTo>
                <a:cubicBezTo>
                  <a:pt x="1343442" y="-52577"/>
                  <a:pt x="1546088" y="30610"/>
                  <a:pt x="1700151" y="0"/>
                </a:cubicBezTo>
                <a:cubicBezTo>
                  <a:pt x="1854214" y="-30610"/>
                  <a:pt x="2119035" y="51672"/>
                  <a:pt x="2297502" y="0"/>
                </a:cubicBezTo>
                <a:cubicBezTo>
                  <a:pt x="2309709" y="251558"/>
                  <a:pt x="2249758" y="308500"/>
                  <a:pt x="2297502" y="544672"/>
                </a:cubicBezTo>
                <a:cubicBezTo>
                  <a:pt x="2345246" y="780844"/>
                  <a:pt x="2248832" y="826594"/>
                  <a:pt x="2297502" y="1039828"/>
                </a:cubicBezTo>
                <a:cubicBezTo>
                  <a:pt x="2346172" y="1253062"/>
                  <a:pt x="2264004" y="1416414"/>
                  <a:pt x="2297502" y="1534984"/>
                </a:cubicBezTo>
                <a:cubicBezTo>
                  <a:pt x="2331000" y="1653554"/>
                  <a:pt x="2292533" y="1767877"/>
                  <a:pt x="2297502" y="1955867"/>
                </a:cubicBezTo>
                <a:cubicBezTo>
                  <a:pt x="2302471" y="2143857"/>
                  <a:pt x="2242127" y="2227526"/>
                  <a:pt x="2297502" y="2475781"/>
                </a:cubicBezTo>
                <a:cubicBezTo>
                  <a:pt x="2142502" y="2499659"/>
                  <a:pt x="1916132" y="2447923"/>
                  <a:pt x="1769077" y="2475781"/>
                </a:cubicBezTo>
                <a:cubicBezTo>
                  <a:pt x="1622022" y="2503639"/>
                  <a:pt x="1389651" y="2465751"/>
                  <a:pt x="1194701" y="2475781"/>
                </a:cubicBezTo>
                <a:cubicBezTo>
                  <a:pt x="999751" y="2485811"/>
                  <a:pt x="817109" y="2461541"/>
                  <a:pt x="597351" y="2475781"/>
                </a:cubicBezTo>
                <a:cubicBezTo>
                  <a:pt x="377593" y="2490021"/>
                  <a:pt x="200847" y="2417027"/>
                  <a:pt x="0" y="2475781"/>
                </a:cubicBezTo>
                <a:cubicBezTo>
                  <a:pt x="-42113" y="2242155"/>
                  <a:pt x="1754" y="2062196"/>
                  <a:pt x="0" y="1955867"/>
                </a:cubicBezTo>
                <a:cubicBezTo>
                  <a:pt x="-1754" y="1849538"/>
                  <a:pt x="7440" y="1560153"/>
                  <a:pt x="0" y="1435953"/>
                </a:cubicBezTo>
                <a:cubicBezTo>
                  <a:pt x="-7440" y="1311753"/>
                  <a:pt x="26209" y="1074852"/>
                  <a:pt x="0" y="916039"/>
                </a:cubicBezTo>
                <a:cubicBezTo>
                  <a:pt x="-26209" y="757226"/>
                  <a:pt x="5644" y="666830"/>
                  <a:pt x="0" y="470398"/>
                </a:cubicBezTo>
                <a:cubicBezTo>
                  <a:pt x="-5644" y="273966"/>
                  <a:pt x="56411" y="10058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1485736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D23A1-C4D5-4F4B-A3DB-00E6D8C51F24}"/>
              </a:ext>
            </a:extLst>
          </p:cNvPr>
          <p:cNvCxnSpPr/>
          <p:nvPr/>
        </p:nvCxnSpPr>
        <p:spPr>
          <a:xfrm>
            <a:off x="3758241" y="3032185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279133-3FD4-470A-9B80-E23F36166673}"/>
              </a:ext>
            </a:extLst>
          </p:cNvPr>
          <p:cNvCxnSpPr/>
          <p:nvPr/>
        </p:nvCxnSpPr>
        <p:spPr>
          <a:xfrm>
            <a:off x="3758240" y="2370108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F9C655-FBB4-4BD0-BC6C-9FDE00EA7DF2}"/>
                  </a:ext>
                </a:extLst>
              </p:cNvPr>
              <p:cNvSpPr txBox="1"/>
              <p:nvPr/>
            </p:nvSpPr>
            <p:spPr>
              <a:xfrm>
                <a:off x="5028480" y="2139275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F9C655-FBB4-4BD0-BC6C-9FDE00EA7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480" y="2139275"/>
                <a:ext cx="455044" cy="461665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C940E5-AA78-48F2-8B03-55C0B573D9B5}"/>
                  </a:ext>
                </a:extLst>
              </p:cNvPr>
              <p:cNvSpPr txBox="1"/>
              <p:nvPr/>
            </p:nvSpPr>
            <p:spPr>
              <a:xfrm>
                <a:off x="5028480" y="2801352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C940E5-AA78-48F2-8B03-55C0B573D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480" y="2801352"/>
                <a:ext cx="455044" cy="461665"/>
              </a:xfrm>
              <a:prstGeom prst="rect">
                <a:avLst/>
              </a:prstGeom>
              <a:blipFill>
                <a:blip r:embed="rId5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A310086-4499-4AE2-B4F3-670201522BA4}"/>
              </a:ext>
            </a:extLst>
          </p:cNvPr>
          <p:cNvSpPr txBox="1"/>
          <p:nvPr/>
        </p:nvSpPr>
        <p:spPr>
          <a:xfrm>
            <a:off x="3695847" y="1510387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the States: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CE0977-38E3-42F8-A38F-9CCF320D94D0}"/>
              </a:ext>
            </a:extLst>
          </p:cNvPr>
          <p:cNvSpPr/>
          <p:nvPr/>
        </p:nvSpPr>
        <p:spPr>
          <a:xfrm>
            <a:off x="3548332" y="1250830"/>
            <a:ext cx="2297502" cy="2475781"/>
          </a:xfrm>
          <a:custGeom>
            <a:avLst/>
            <a:gdLst>
              <a:gd name="connsiteX0" fmla="*/ 0 w 2297502"/>
              <a:gd name="connsiteY0" fmla="*/ 0 h 2475781"/>
              <a:gd name="connsiteX1" fmla="*/ 505450 w 2297502"/>
              <a:gd name="connsiteY1" fmla="*/ 0 h 2475781"/>
              <a:gd name="connsiteX2" fmla="*/ 1102801 w 2297502"/>
              <a:gd name="connsiteY2" fmla="*/ 0 h 2475781"/>
              <a:gd name="connsiteX3" fmla="*/ 1700151 w 2297502"/>
              <a:gd name="connsiteY3" fmla="*/ 0 h 2475781"/>
              <a:gd name="connsiteX4" fmla="*/ 2297502 w 2297502"/>
              <a:gd name="connsiteY4" fmla="*/ 0 h 2475781"/>
              <a:gd name="connsiteX5" fmla="*/ 2297502 w 2297502"/>
              <a:gd name="connsiteY5" fmla="*/ 544672 h 2475781"/>
              <a:gd name="connsiteX6" fmla="*/ 2297502 w 2297502"/>
              <a:gd name="connsiteY6" fmla="*/ 1039828 h 2475781"/>
              <a:gd name="connsiteX7" fmla="*/ 2297502 w 2297502"/>
              <a:gd name="connsiteY7" fmla="*/ 1534984 h 2475781"/>
              <a:gd name="connsiteX8" fmla="*/ 2297502 w 2297502"/>
              <a:gd name="connsiteY8" fmla="*/ 1955867 h 2475781"/>
              <a:gd name="connsiteX9" fmla="*/ 2297502 w 2297502"/>
              <a:gd name="connsiteY9" fmla="*/ 2475781 h 2475781"/>
              <a:gd name="connsiteX10" fmla="*/ 1769077 w 2297502"/>
              <a:gd name="connsiteY10" fmla="*/ 2475781 h 2475781"/>
              <a:gd name="connsiteX11" fmla="*/ 1194701 w 2297502"/>
              <a:gd name="connsiteY11" fmla="*/ 2475781 h 2475781"/>
              <a:gd name="connsiteX12" fmla="*/ 597351 w 2297502"/>
              <a:gd name="connsiteY12" fmla="*/ 2475781 h 2475781"/>
              <a:gd name="connsiteX13" fmla="*/ 0 w 2297502"/>
              <a:gd name="connsiteY13" fmla="*/ 2475781 h 2475781"/>
              <a:gd name="connsiteX14" fmla="*/ 0 w 2297502"/>
              <a:gd name="connsiteY14" fmla="*/ 1955867 h 2475781"/>
              <a:gd name="connsiteX15" fmla="*/ 0 w 2297502"/>
              <a:gd name="connsiteY15" fmla="*/ 1435953 h 2475781"/>
              <a:gd name="connsiteX16" fmla="*/ 0 w 2297502"/>
              <a:gd name="connsiteY16" fmla="*/ 916039 h 2475781"/>
              <a:gd name="connsiteX17" fmla="*/ 0 w 2297502"/>
              <a:gd name="connsiteY17" fmla="*/ 470398 h 2475781"/>
              <a:gd name="connsiteX18" fmla="*/ 0 w 2297502"/>
              <a:gd name="connsiteY18" fmla="*/ 0 h 247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7502" h="2475781" extrusionOk="0">
                <a:moveTo>
                  <a:pt x="0" y="0"/>
                </a:moveTo>
                <a:cubicBezTo>
                  <a:pt x="157467" y="-47443"/>
                  <a:pt x="374734" y="57633"/>
                  <a:pt x="505450" y="0"/>
                </a:cubicBezTo>
                <a:cubicBezTo>
                  <a:pt x="636166" y="-57633"/>
                  <a:pt x="862160" y="52577"/>
                  <a:pt x="1102801" y="0"/>
                </a:cubicBezTo>
                <a:cubicBezTo>
                  <a:pt x="1343442" y="-52577"/>
                  <a:pt x="1546088" y="30610"/>
                  <a:pt x="1700151" y="0"/>
                </a:cubicBezTo>
                <a:cubicBezTo>
                  <a:pt x="1854214" y="-30610"/>
                  <a:pt x="2119035" y="51672"/>
                  <a:pt x="2297502" y="0"/>
                </a:cubicBezTo>
                <a:cubicBezTo>
                  <a:pt x="2309709" y="251558"/>
                  <a:pt x="2249758" y="308500"/>
                  <a:pt x="2297502" y="544672"/>
                </a:cubicBezTo>
                <a:cubicBezTo>
                  <a:pt x="2345246" y="780844"/>
                  <a:pt x="2248832" y="826594"/>
                  <a:pt x="2297502" y="1039828"/>
                </a:cubicBezTo>
                <a:cubicBezTo>
                  <a:pt x="2346172" y="1253062"/>
                  <a:pt x="2264004" y="1416414"/>
                  <a:pt x="2297502" y="1534984"/>
                </a:cubicBezTo>
                <a:cubicBezTo>
                  <a:pt x="2331000" y="1653554"/>
                  <a:pt x="2292533" y="1767877"/>
                  <a:pt x="2297502" y="1955867"/>
                </a:cubicBezTo>
                <a:cubicBezTo>
                  <a:pt x="2302471" y="2143857"/>
                  <a:pt x="2242127" y="2227526"/>
                  <a:pt x="2297502" y="2475781"/>
                </a:cubicBezTo>
                <a:cubicBezTo>
                  <a:pt x="2142502" y="2499659"/>
                  <a:pt x="1916132" y="2447923"/>
                  <a:pt x="1769077" y="2475781"/>
                </a:cubicBezTo>
                <a:cubicBezTo>
                  <a:pt x="1622022" y="2503639"/>
                  <a:pt x="1389651" y="2465751"/>
                  <a:pt x="1194701" y="2475781"/>
                </a:cubicBezTo>
                <a:cubicBezTo>
                  <a:pt x="999751" y="2485811"/>
                  <a:pt x="817109" y="2461541"/>
                  <a:pt x="597351" y="2475781"/>
                </a:cubicBezTo>
                <a:cubicBezTo>
                  <a:pt x="377593" y="2490021"/>
                  <a:pt x="200847" y="2417027"/>
                  <a:pt x="0" y="2475781"/>
                </a:cubicBezTo>
                <a:cubicBezTo>
                  <a:pt x="-42113" y="2242155"/>
                  <a:pt x="1754" y="2062196"/>
                  <a:pt x="0" y="1955867"/>
                </a:cubicBezTo>
                <a:cubicBezTo>
                  <a:pt x="-1754" y="1849538"/>
                  <a:pt x="7440" y="1560153"/>
                  <a:pt x="0" y="1435953"/>
                </a:cubicBezTo>
                <a:cubicBezTo>
                  <a:pt x="-7440" y="1311753"/>
                  <a:pt x="26209" y="1074852"/>
                  <a:pt x="0" y="916039"/>
                </a:cubicBezTo>
                <a:cubicBezTo>
                  <a:pt x="-26209" y="757226"/>
                  <a:pt x="5644" y="666830"/>
                  <a:pt x="0" y="470398"/>
                </a:cubicBezTo>
                <a:cubicBezTo>
                  <a:pt x="-5644" y="273966"/>
                  <a:pt x="56411" y="10058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1485736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C2837D-6FF3-4D82-B689-ABAC1BBBF0C1}"/>
              </a:ext>
            </a:extLst>
          </p:cNvPr>
          <p:cNvCxnSpPr/>
          <p:nvPr/>
        </p:nvCxnSpPr>
        <p:spPr>
          <a:xfrm>
            <a:off x="6315661" y="3041664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AC0311-27FA-4A7D-B5EE-4D92A66FD36D}"/>
              </a:ext>
            </a:extLst>
          </p:cNvPr>
          <p:cNvCxnSpPr/>
          <p:nvPr/>
        </p:nvCxnSpPr>
        <p:spPr>
          <a:xfrm>
            <a:off x="6315660" y="2379587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F8E450-C7EE-405B-9328-3901B5948779}"/>
                  </a:ext>
                </a:extLst>
              </p:cNvPr>
              <p:cNvSpPr txBox="1"/>
              <p:nvPr/>
            </p:nvSpPr>
            <p:spPr>
              <a:xfrm>
                <a:off x="7585900" y="2148754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F8E450-C7EE-405B-9328-3901B5948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900" y="2148754"/>
                <a:ext cx="455044" cy="461665"/>
              </a:xfrm>
              <a:prstGeom prst="rect">
                <a:avLst/>
              </a:prstGeom>
              <a:blipFill>
                <a:blip r:embed="rId6"/>
                <a:stretch>
                  <a:fillRect r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6A14-C811-4DB5-BE09-3CDBB8070D70}"/>
                  </a:ext>
                </a:extLst>
              </p:cNvPr>
              <p:cNvSpPr txBox="1"/>
              <p:nvPr/>
            </p:nvSpPr>
            <p:spPr>
              <a:xfrm>
                <a:off x="7585900" y="2810831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6A14-C811-4DB5-BE09-3CDBB807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900" y="2810831"/>
                <a:ext cx="455044" cy="461665"/>
              </a:xfrm>
              <a:prstGeom prst="rect">
                <a:avLst/>
              </a:prstGeom>
              <a:blipFill>
                <a:blip r:embed="rId7"/>
                <a:stretch>
                  <a:fillRect r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BEEB683-285A-4964-A966-DC5259195CAF}"/>
              </a:ext>
            </a:extLst>
          </p:cNvPr>
          <p:cNvSpPr txBox="1"/>
          <p:nvPr/>
        </p:nvSpPr>
        <p:spPr>
          <a:xfrm>
            <a:off x="7251039" y="1340140"/>
            <a:ext cx="362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 between Qubits 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187F47-CB15-45B0-8D92-05781023F012}"/>
              </a:ext>
            </a:extLst>
          </p:cNvPr>
          <p:cNvSpPr/>
          <p:nvPr/>
        </p:nvSpPr>
        <p:spPr>
          <a:xfrm>
            <a:off x="6055742" y="1250830"/>
            <a:ext cx="6054482" cy="2475781"/>
          </a:xfrm>
          <a:custGeom>
            <a:avLst/>
            <a:gdLst>
              <a:gd name="connsiteX0" fmla="*/ 0 w 6054482"/>
              <a:gd name="connsiteY0" fmla="*/ 0 h 2475781"/>
              <a:gd name="connsiteX1" fmla="*/ 368773 w 6054482"/>
              <a:gd name="connsiteY1" fmla="*/ 0 h 2475781"/>
              <a:gd name="connsiteX2" fmla="*/ 979725 w 6054482"/>
              <a:gd name="connsiteY2" fmla="*/ 0 h 2475781"/>
              <a:gd name="connsiteX3" fmla="*/ 1590678 w 6054482"/>
              <a:gd name="connsiteY3" fmla="*/ 0 h 2475781"/>
              <a:gd name="connsiteX4" fmla="*/ 1959451 w 6054482"/>
              <a:gd name="connsiteY4" fmla="*/ 0 h 2475781"/>
              <a:gd name="connsiteX5" fmla="*/ 2630948 w 6054482"/>
              <a:gd name="connsiteY5" fmla="*/ 0 h 2475781"/>
              <a:gd name="connsiteX6" fmla="*/ 3241900 w 6054482"/>
              <a:gd name="connsiteY6" fmla="*/ 0 h 2475781"/>
              <a:gd name="connsiteX7" fmla="*/ 3731763 w 6054482"/>
              <a:gd name="connsiteY7" fmla="*/ 0 h 2475781"/>
              <a:gd name="connsiteX8" fmla="*/ 4403260 w 6054482"/>
              <a:gd name="connsiteY8" fmla="*/ 0 h 2475781"/>
              <a:gd name="connsiteX9" fmla="*/ 4953667 w 6054482"/>
              <a:gd name="connsiteY9" fmla="*/ 0 h 2475781"/>
              <a:gd name="connsiteX10" fmla="*/ 5443530 w 6054482"/>
              <a:gd name="connsiteY10" fmla="*/ 0 h 2475781"/>
              <a:gd name="connsiteX11" fmla="*/ 6054482 w 6054482"/>
              <a:gd name="connsiteY11" fmla="*/ 0 h 2475781"/>
              <a:gd name="connsiteX12" fmla="*/ 6054482 w 6054482"/>
              <a:gd name="connsiteY12" fmla="*/ 420883 h 2475781"/>
              <a:gd name="connsiteX13" fmla="*/ 6054482 w 6054482"/>
              <a:gd name="connsiteY13" fmla="*/ 965555 h 2475781"/>
              <a:gd name="connsiteX14" fmla="*/ 6054482 w 6054482"/>
              <a:gd name="connsiteY14" fmla="*/ 1386437 h 2475781"/>
              <a:gd name="connsiteX15" fmla="*/ 6054482 w 6054482"/>
              <a:gd name="connsiteY15" fmla="*/ 1906351 h 2475781"/>
              <a:gd name="connsiteX16" fmla="*/ 6054482 w 6054482"/>
              <a:gd name="connsiteY16" fmla="*/ 2475781 h 2475781"/>
              <a:gd name="connsiteX17" fmla="*/ 5625164 w 6054482"/>
              <a:gd name="connsiteY17" fmla="*/ 2475781 h 2475781"/>
              <a:gd name="connsiteX18" fmla="*/ 5256391 w 6054482"/>
              <a:gd name="connsiteY18" fmla="*/ 2475781 h 2475781"/>
              <a:gd name="connsiteX19" fmla="*/ 4705984 w 6054482"/>
              <a:gd name="connsiteY19" fmla="*/ 2475781 h 2475781"/>
              <a:gd name="connsiteX20" fmla="*/ 4337211 w 6054482"/>
              <a:gd name="connsiteY20" fmla="*/ 2475781 h 2475781"/>
              <a:gd name="connsiteX21" fmla="*/ 3665714 w 6054482"/>
              <a:gd name="connsiteY21" fmla="*/ 2475781 h 2475781"/>
              <a:gd name="connsiteX22" fmla="*/ 2994217 w 6054482"/>
              <a:gd name="connsiteY22" fmla="*/ 2475781 h 2475781"/>
              <a:gd name="connsiteX23" fmla="*/ 2625444 w 6054482"/>
              <a:gd name="connsiteY23" fmla="*/ 2475781 h 2475781"/>
              <a:gd name="connsiteX24" fmla="*/ 2256671 w 6054482"/>
              <a:gd name="connsiteY24" fmla="*/ 2475781 h 2475781"/>
              <a:gd name="connsiteX25" fmla="*/ 1706263 w 6054482"/>
              <a:gd name="connsiteY25" fmla="*/ 2475781 h 2475781"/>
              <a:gd name="connsiteX26" fmla="*/ 1034766 w 6054482"/>
              <a:gd name="connsiteY26" fmla="*/ 2475781 h 2475781"/>
              <a:gd name="connsiteX27" fmla="*/ 544903 w 6054482"/>
              <a:gd name="connsiteY27" fmla="*/ 2475781 h 2475781"/>
              <a:gd name="connsiteX28" fmla="*/ 0 w 6054482"/>
              <a:gd name="connsiteY28" fmla="*/ 2475781 h 2475781"/>
              <a:gd name="connsiteX29" fmla="*/ 0 w 6054482"/>
              <a:gd name="connsiteY29" fmla="*/ 1931109 h 2475781"/>
              <a:gd name="connsiteX30" fmla="*/ 0 w 6054482"/>
              <a:gd name="connsiteY30" fmla="*/ 1435953 h 2475781"/>
              <a:gd name="connsiteX31" fmla="*/ 0 w 6054482"/>
              <a:gd name="connsiteY31" fmla="*/ 940797 h 2475781"/>
              <a:gd name="connsiteX32" fmla="*/ 0 w 6054482"/>
              <a:gd name="connsiteY32" fmla="*/ 0 h 247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54482" h="2475781" extrusionOk="0">
                <a:moveTo>
                  <a:pt x="0" y="0"/>
                </a:moveTo>
                <a:cubicBezTo>
                  <a:pt x="103893" y="-33615"/>
                  <a:pt x="285035" y="23604"/>
                  <a:pt x="368773" y="0"/>
                </a:cubicBezTo>
                <a:cubicBezTo>
                  <a:pt x="452511" y="-23604"/>
                  <a:pt x="691144" y="34560"/>
                  <a:pt x="979725" y="0"/>
                </a:cubicBezTo>
                <a:cubicBezTo>
                  <a:pt x="1268306" y="-34560"/>
                  <a:pt x="1338741" y="66015"/>
                  <a:pt x="1590678" y="0"/>
                </a:cubicBezTo>
                <a:cubicBezTo>
                  <a:pt x="1842615" y="-66015"/>
                  <a:pt x="1858603" y="18519"/>
                  <a:pt x="1959451" y="0"/>
                </a:cubicBezTo>
                <a:cubicBezTo>
                  <a:pt x="2060299" y="-18519"/>
                  <a:pt x="2451272" y="45837"/>
                  <a:pt x="2630948" y="0"/>
                </a:cubicBezTo>
                <a:cubicBezTo>
                  <a:pt x="2810624" y="-45837"/>
                  <a:pt x="2974288" y="22020"/>
                  <a:pt x="3241900" y="0"/>
                </a:cubicBezTo>
                <a:cubicBezTo>
                  <a:pt x="3509512" y="-22020"/>
                  <a:pt x="3578649" y="20600"/>
                  <a:pt x="3731763" y="0"/>
                </a:cubicBezTo>
                <a:cubicBezTo>
                  <a:pt x="3884877" y="-20600"/>
                  <a:pt x="4216404" y="14601"/>
                  <a:pt x="4403260" y="0"/>
                </a:cubicBezTo>
                <a:cubicBezTo>
                  <a:pt x="4590116" y="-14601"/>
                  <a:pt x="4787756" y="14756"/>
                  <a:pt x="4953667" y="0"/>
                </a:cubicBezTo>
                <a:cubicBezTo>
                  <a:pt x="5119578" y="-14756"/>
                  <a:pt x="5318475" y="36353"/>
                  <a:pt x="5443530" y="0"/>
                </a:cubicBezTo>
                <a:cubicBezTo>
                  <a:pt x="5568585" y="-36353"/>
                  <a:pt x="5788227" y="47529"/>
                  <a:pt x="6054482" y="0"/>
                </a:cubicBezTo>
                <a:cubicBezTo>
                  <a:pt x="6077644" y="96745"/>
                  <a:pt x="6032654" y="238299"/>
                  <a:pt x="6054482" y="420883"/>
                </a:cubicBezTo>
                <a:cubicBezTo>
                  <a:pt x="6076310" y="603467"/>
                  <a:pt x="6017622" y="717184"/>
                  <a:pt x="6054482" y="965555"/>
                </a:cubicBezTo>
                <a:cubicBezTo>
                  <a:pt x="6091342" y="1213926"/>
                  <a:pt x="6046612" y="1187721"/>
                  <a:pt x="6054482" y="1386437"/>
                </a:cubicBezTo>
                <a:cubicBezTo>
                  <a:pt x="6062352" y="1585153"/>
                  <a:pt x="6020758" y="1747654"/>
                  <a:pt x="6054482" y="1906351"/>
                </a:cubicBezTo>
                <a:cubicBezTo>
                  <a:pt x="6088206" y="2065048"/>
                  <a:pt x="6004088" y="2317894"/>
                  <a:pt x="6054482" y="2475781"/>
                </a:cubicBezTo>
                <a:cubicBezTo>
                  <a:pt x="5956540" y="2485255"/>
                  <a:pt x="5724950" y="2444455"/>
                  <a:pt x="5625164" y="2475781"/>
                </a:cubicBezTo>
                <a:cubicBezTo>
                  <a:pt x="5525378" y="2507107"/>
                  <a:pt x="5349060" y="2466974"/>
                  <a:pt x="5256391" y="2475781"/>
                </a:cubicBezTo>
                <a:cubicBezTo>
                  <a:pt x="5163722" y="2484588"/>
                  <a:pt x="4966808" y="2475297"/>
                  <a:pt x="4705984" y="2475781"/>
                </a:cubicBezTo>
                <a:cubicBezTo>
                  <a:pt x="4445160" y="2476265"/>
                  <a:pt x="4421264" y="2453414"/>
                  <a:pt x="4337211" y="2475781"/>
                </a:cubicBezTo>
                <a:cubicBezTo>
                  <a:pt x="4253158" y="2498148"/>
                  <a:pt x="3913256" y="2426941"/>
                  <a:pt x="3665714" y="2475781"/>
                </a:cubicBezTo>
                <a:cubicBezTo>
                  <a:pt x="3418172" y="2524621"/>
                  <a:pt x="3311021" y="2433715"/>
                  <a:pt x="2994217" y="2475781"/>
                </a:cubicBezTo>
                <a:cubicBezTo>
                  <a:pt x="2677413" y="2517847"/>
                  <a:pt x="2772619" y="2467635"/>
                  <a:pt x="2625444" y="2475781"/>
                </a:cubicBezTo>
                <a:cubicBezTo>
                  <a:pt x="2478269" y="2483927"/>
                  <a:pt x="2331236" y="2446352"/>
                  <a:pt x="2256671" y="2475781"/>
                </a:cubicBezTo>
                <a:cubicBezTo>
                  <a:pt x="2182106" y="2505210"/>
                  <a:pt x="1825410" y="2440933"/>
                  <a:pt x="1706263" y="2475781"/>
                </a:cubicBezTo>
                <a:cubicBezTo>
                  <a:pt x="1587116" y="2510629"/>
                  <a:pt x="1220374" y="2450781"/>
                  <a:pt x="1034766" y="2475781"/>
                </a:cubicBezTo>
                <a:cubicBezTo>
                  <a:pt x="849158" y="2500781"/>
                  <a:pt x="669276" y="2422872"/>
                  <a:pt x="544903" y="2475781"/>
                </a:cubicBezTo>
                <a:cubicBezTo>
                  <a:pt x="420530" y="2528690"/>
                  <a:pt x="197058" y="2474584"/>
                  <a:pt x="0" y="2475781"/>
                </a:cubicBezTo>
                <a:cubicBezTo>
                  <a:pt x="-25706" y="2271524"/>
                  <a:pt x="48538" y="2068839"/>
                  <a:pt x="0" y="1931109"/>
                </a:cubicBezTo>
                <a:cubicBezTo>
                  <a:pt x="-48538" y="1793379"/>
                  <a:pt x="8893" y="1671322"/>
                  <a:pt x="0" y="1435953"/>
                </a:cubicBezTo>
                <a:cubicBezTo>
                  <a:pt x="-8893" y="1200584"/>
                  <a:pt x="1441" y="1151742"/>
                  <a:pt x="0" y="940797"/>
                </a:cubicBezTo>
                <a:cubicBezTo>
                  <a:pt x="-1441" y="729852"/>
                  <a:pt x="107644" y="322715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1485736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0C0DB8-FE4D-4278-AED3-CCEDCFCB3F97}"/>
              </a:ext>
            </a:extLst>
          </p:cNvPr>
          <p:cNvCxnSpPr/>
          <p:nvPr/>
        </p:nvCxnSpPr>
        <p:spPr>
          <a:xfrm>
            <a:off x="10092535" y="3041663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1FBF1D-26FE-498D-855D-4852907BFD0D}"/>
              </a:ext>
            </a:extLst>
          </p:cNvPr>
          <p:cNvCxnSpPr/>
          <p:nvPr/>
        </p:nvCxnSpPr>
        <p:spPr>
          <a:xfrm>
            <a:off x="10092534" y="2379586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9A56A-C58B-455E-A398-84D1FB0B6E97}"/>
                  </a:ext>
                </a:extLst>
              </p:cNvPr>
              <p:cNvSpPr txBox="1"/>
              <p:nvPr/>
            </p:nvSpPr>
            <p:spPr>
              <a:xfrm>
                <a:off x="11362774" y="2148753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9A56A-C58B-455E-A398-84D1FB0B6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774" y="2148753"/>
                <a:ext cx="455044" cy="461665"/>
              </a:xfrm>
              <a:prstGeom prst="rect">
                <a:avLst/>
              </a:prstGeom>
              <a:blipFill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3C60B5B-27AF-4588-8BAE-37FF65EF0439}"/>
                  </a:ext>
                </a:extLst>
              </p:cNvPr>
              <p:cNvSpPr txBox="1"/>
              <p:nvPr/>
            </p:nvSpPr>
            <p:spPr>
              <a:xfrm>
                <a:off x="11362774" y="2810830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3C60B5B-27AF-4588-8BAE-37FF65EF0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774" y="2810830"/>
                <a:ext cx="455044" cy="461665"/>
              </a:xfrm>
              <a:prstGeom prst="rect">
                <a:avLst/>
              </a:prstGeom>
              <a:blipFill>
                <a:blip r:embed="rId9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FF87688E-7E25-4D48-89C6-81B6DB54E4ED}"/>
              </a:ext>
            </a:extLst>
          </p:cNvPr>
          <p:cNvSpPr/>
          <p:nvPr/>
        </p:nvSpPr>
        <p:spPr>
          <a:xfrm>
            <a:off x="6195561" y="1979010"/>
            <a:ext cx="2110956" cy="1524167"/>
          </a:xfrm>
          <a:custGeom>
            <a:avLst/>
            <a:gdLst>
              <a:gd name="connsiteX0" fmla="*/ 0 w 2110956"/>
              <a:gd name="connsiteY0" fmla="*/ 0 h 1524167"/>
              <a:gd name="connsiteX1" fmla="*/ 464410 w 2110956"/>
              <a:gd name="connsiteY1" fmla="*/ 0 h 1524167"/>
              <a:gd name="connsiteX2" fmla="*/ 1013259 w 2110956"/>
              <a:gd name="connsiteY2" fmla="*/ 0 h 1524167"/>
              <a:gd name="connsiteX3" fmla="*/ 1562107 w 2110956"/>
              <a:gd name="connsiteY3" fmla="*/ 0 h 1524167"/>
              <a:gd name="connsiteX4" fmla="*/ 2110956 w 2110956"/>
              <a:gd name="connsiteY4" fmla="*/ 0 h 1524167"/>
              <a:gd name="connsiteX5" fmla="*/ 2110956 w 2110956"/>
              <a:gd name="connsiteY5" fmla="*/ 538539 h 1524167"/>
              <a:gd name="connsiteX6" fmla="*/ 2110956 w 2110956"/>
              <a:gd name="connsiteY6" fmla="*/ 1046595 h 1524167"/>
              <a:gd name="connsiteX7" fmla="*/ 2110956 w 2110956"/>
              <a:gd name="connsiteY7" fmla="*/ 1524167 h 1524167"/>
              <a:gd name="connsiteX8" fmla="*/ 1646546 w 2110956"/>
              <a:gd name="connsiteY8" fmla="*/ 1524167 h 1524167"/>
              <a:gd name="connsiteX9" fmla="*/ 1076588 w 2110956"/>
              <a:gd name="connsiteY9" fmla="*/ 1524167 h 1524167"/>
              <a:gd name="connsiteX10" fmla="*/ 569958 w 2110956"/>
              <a:gd name="connsiteY10" fmla="*/ 1524167 h 1524167"/>
              <a:gd name="connsiteX11" fmla="*/ 0 w 2110956"/>
              <a:gd name="connsiteY11" fmla="*/ 1524167 h 1524167"/>
              <a:gd name="connsiteX12" fmla="*/ 0 w 2110956"/>
              <a:gd name="connsiteY12" fmla="*/ 1000870 h 1524167"/>
              <a:gd name="connsiteX13" fmla="*/ 0 w 2110956"/>
              <a:gd name="connsiteY13" fmla="*/ 508056 h 1524167"/>
              <a:gd name="connsiteX14" fmla="*/ 0 w 2110956"/>
              <a:gd name="connsiteY14" fmla="*/ 0 h 152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10956" h="1524167" extrusionOk="0">
                <a:moveTo>
                  <a:pt x="0" y="0"/>
                </a:moveTo>
                <a:cubicBezTo>
                  <a:pt x="145135" y="-54921"/>
                  <a:pt x="339582" y="33098"/>
                  <a:pt x="464410" y="0"/>
                </a:cubicBezTo>
                <a:cubicBezTo>
                  <a:pt x="589238" y="-33098"/>
                  <a:pt x="770939" y="45267"/>
                  <a:pt x="1013259" y="0"/>
                </a:cubicBezTo>
                <a:cubicBezTo>
                  <a:pt x="1255579" y="-45267"/>
                  <a:pt x="1392081" y="39305"/>
                  <a:pt x="1562107" y="0"/>
                </a:cubicBezTo>
                <a:cubicBezTo>
                  <a:pt x="1732133" y="-39305"/>
                  <a:pt x="1918837" y="46564"/>
                  <a:pt x="2110956" y="0"/>
                </a:cubicBezTo>
                <a:cubicBezTo>
                  <a:pt x="2111847" y="165592"/>
                  <a:pt x="2098774" y="397069"/>
                  <a:pt x="2110956" y="538539"/>
                </a:cubicBezTo>
                <a:cubicBezTo>
                  <a:pt x="2123138" y="680009"/>
                  <a:pt x="2055519" y="845547"/>
                  <a:pt x="2110956" y="1046595"/>
                </a:cubicBezTo>
                <a:cubicBezTo>
                  <a:pt x="2166393" y="1247643"/>
                  <a:pt x="2078866" y="1345156"/>
                  <a:pt x="2110956" y="1524167"/>
                </a:cubicBezTo>
                <a:cubicBezTo>
                  <a:pt x="1948843" y="1559557"/>
                  <a:pt x="1811070" y="1504382"/>
                  <a:pt x="1646546" y="1524167"/>
                </a:cubicBezTo>
                <a:cubicBezTo>
                  <a:pt x="1482022" y="1543952"/>
                  <a:pt x="1226786" y="1488927"/>
                  <a:pt x="1076588" y="1524167"/>
                </a:cubicBezTo>
                <a:cubicBezTo>
                  <a:pt x="926390" y="1559407"/>
                  <a:pt x="794768" y="1473425"/>
                  <a:pt x="569958" y="1524167"/>
                </a:cubicBezTo>
                <a:cubicBezTo>
                  <a:pt x="345148" y="1574909"/>
                  <a:pt x="173627" y="1511143"/>
                  <a:pt x="0" y="1524167"/>
                </a:cubicBezTo>
                <a:cubicBezTo>
                  <a:pt x="-26530" y="1394526"/>
                  <a:pt x="47465" y="1177295"/>
                  <a:pt x="0" y="1000870"/>
                </a:cubicBezTo>
                <a:cubicBezTo>
                  <a:pt x="-47465" y="824445"/>
                  <a:pt x="56271" y="673656"/>
                  <a:pt x="0" y="508056"/>
                </a:cubicBezTo>
                <a:cubicBezTo>
                  <a:pt x="-56271" y="342456"/>
                  <a:pt x="45142" y="13014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1485736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B5EF03-3BF8-4649-B987-D98E42AF040B}"/>
              </a:ext>
            </a:extLst>
          </p:cNvPr>
          <p:cNvSpPr/>
          <p:nvPr/>
        </p:nvSpPr>
        <p:spPr>
          <a:xfrm>
            <a:off x="10001395" y="1979010"/>
            <a:ext cx="1952445" cy="1564422"/>
          </a:xfrm>
          <a:custGeom>
            <a:avLst/>
            <a:gdLst>
              <a:gd name="connsiteX0" fmla="*/ 0 w 1952445"/>
              <a:gd name="connsiteY0" fmla="*/ 0 h 1564422"/>
              <a:gd name="connsiteX1" fmla="*/ 429538 w 1952445"/>
              <a:gd name="connsiteY1" fmla="*/ 0 h 1564422"/>
              <a:gd name="connsiteX2" fmla="*/ 937174 w 1952445"/>
              <a:gd name="connsiteY2" fmla="*/ 0 h 1564422"/>
              <a:gd name="connsiteX3" fmla="*/ 1444809 w 1952445"/>
              <a:gd name="connsiteY3" fmla="*/ 0 h 1564422"/>
              <a:gd name="connsiteX4" fmla="*/ 1952445 w 1952445"/>
              <a:gd name="connsiteY4" fmla="*/ 0 h 1564422"/>
              <a:gd name="connsiteX5" fmla="*/ 1952445 w 1952445"/>
              <a:gd name="connsiteY5" fmla="*/ 552762 h 1564422"/>
              <a:gd name="connsiteX6" fmla="*/ 1952445 w 1952445"/>
              <a:gd name="connsiteY6" fmla="*/ 1074236 h 1564422"/>
              <a:gd name="connsiteX7" fmla="*/ 1952445 w 1952445"/>
              <a:gd name="connsiteY7" fmla="*/ 1564422 h 1564422"/>
              <a:gd name="connsiteX8" fmla="*/ 1522907 w 1952445"/>
              <a:gd name="connsiteY8" fmla="*/ 1564422 h 1564422"/>
              <a:gd name="connsiteX9" fmla="*/ 995747 w 1952445"/>
              <a:gd name="connsiteY9" fmla="*/ 1564422 h 1564422"/>
              <a:gd name="connsiteX10" fmla="*/ 527160 w 1952445"/>
              <a:gd name="connsiteY10" fmla="*/ 1564422 h 1564422"/>
              <a:gd name="connsiteX11" fmla="*/ 0 w 1952445"/>
              <a:gd name="connsiteY11" fmla="*/ 1564422 h 1564422"/>
              <a:gd name="connsiteX12" fmla="*/ 0 w 1952445"/>
              <a:gd name="connsiteY12" fmla="*/ 1027304 h 1564422"/>
              <a:gd name="connsiteX13" fmla="*/ 0 w 1952445"/>
              <a:gd name="connsiteY13" fmla="*/ 521474 h 1564422"/>
              <a:gd name="connsiteX14" fmla="*/ 0 w 1952445"/>
              <a:gd name="connsiteY14" fmla="*/ 0 h 156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445" h="1564422" extrusionOk="0">
                <a:moveTo>
                  <a:pt x="0" y="0"/>
                </a:moveTo>
                <a:cubicBezTo>
                  <a:pt x="112789" y="-23340"/>
                  <a:pt x="289896" y="25590"/>
                  <a:pt x="429538" y="0"/>
                </a:cubicBezTo>
                <a:cubicBezTo>
                  <a:pt x="569180" y="-25590"/>
                  <a:pt x="821113" y="21324"/>
                  <a:pt x="937174" y="0"/>
                </a:cubicBezTo>
                <a:cubicBezTo>
                  <a:pt x="1053235" y="-21324"/>
                  <a:pt x="1225854" y="31201"/>
                  <a:pt x="1444809" y="0"/>
                </a:cubicBezTo>
                <a:cubicBezTo>
                  <a:pt x="1663765" y="-31201"/>
                  <a:pt x="1725262" y="26426"/>
                  <a:pt x="1952445" y="0"/>
                </a:cubicBezTo>
                <a:cubicBezTo>
                  <a:pt x="1958696" y="173365"/>
                  <a:pt x="1935588" y="389948"/>
                  <a:pt x="1952445" y="552762"/>
                </a:cubicBezTo>
                <a:cubicBezTo>
                  <a:pt x="1969302" y="715576"/>
                  <a:pt x="1921520" y="848575"/>
                  <a:pt x="1952445" y="1074236"/>
                </a:cubicBezTo>
                <a:cubicBezTo>
                  <a:pt x="1983370" y="1299897"/>
                  <a:pt x="1926398" y="1327505"/>
                  <a:pt x="1952445" y="1564422"/>
                </a:cubicBezTo>
                <a:cubicBezTo>
                  <a:pt x="1764630" y="1599441"/>
                  <a:pt x="1641529" y="1526915"/>
                  <a:pt x="1522907" y="1564422"/>
                </a:cubicBezTo>
                <a:cubicBezTo>
                  <a:pt x="1404285" y="1601929"/>
                  <a:pt x="1102509" y="1549994"/>
                  <a:pt x="995747" y="1564422"/>
                </a:cubicBezTo>
                <a:cubicBezTo>
                  <a:pt x="888985" y="1578850"/>
                  <a:pt x="673199" y="1555954"/>
                  <a:pt x="527160" y="1564422"/>
                </a:cubicBezTo>
                <a:cubicBezTo>
                  <a:pt x="381121" y="1572890"/>
                  <a:pt x="115070" y="1515865"/>
                  <a:pt x="0" y="1564422"/>
                </a:cubicBezTo>
                <a:cubicBezTo>
                  <a:pt x="-41285" y="1307563"/>
                  <a:pt x="32495" y="1173576"/>
                  <a:pt x="0" y="1027304"/>
                </a:cubicBezTo>
                <a:cubicBezTo>
                  <a:pt x="-32495" y="881032"/>
                  <a:pt x="55900" y="641751"/>
                  <a:pt x="0" y="521474"/>
                </a:cubicBezTo>
                <a:cubicBezTo>
                  <a:pt x="-55900" y="401197"/>
                  <a:pt x="55048" y="19887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1485736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E4E07C0B-788A-49EB-8F86-10E17124FA3D}"/>
              </a:ext>
            </a:extLst>
          </p:cNvPr>
          <p:cNvSpPr/>
          <p:nvPr/>
        </p:nvSpPr>
        <p:spPr>
          <a:xfrm>
            <a:off x="8474927" y="1879719"/>
            <a:ext cx="1390446" cy="1286155"/>
          </a:xfrm>
          <a:prstGeom prst="wedgeRoundRectCallout">
            <a:avLst>
              <a:gd name="adj1" fmla="val -62247"/>
              <a:gd name="adj2" fmla="val 62106"/>
              <a:gd name="adj3" fmla="val 16667"/>
            </a:avLst>
          </a:prstGeom>
          <a:solidFill>
            <a:srgbClr val="FD666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Hey darling,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Wanna get entangled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15B213-7285-4A19-911C-3A589D4C2728}"/>
              </a:ext>
            </a:extLst>
          </p:cNvPr>
          <p:cNvCxnSpPr/>
          <p:nvPr/>
        </p:nvCxnSpPr>
        <p:spPr>
          <a:xfrm>
            <a:off x="819509" y="5706448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C995866-54DC-4A4A-ADB4-30CC983FC96F}"/>
              </a:ext>
            </a:extLst>
          </p:cNvPr>
          <p:cNvCxnSpPr/>
          <p:nvPr/>
        </p:nvCxnSpPr>
        <p:spPr>
          <a:xfrm>
            <a:off x="819508" y="5044371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DE52B2-BEC8-416E-9D74-6190F3763A2F}"/>
                  </a:ext>
                </a:extLst>
              </p:cNvPr>
              <p:cNvSpPr txBox="1"/>
              <p:nvPr/>
            </p:nvSpPr>
            <p:spPr>
              <a:xfrm>
                <a:off x="2089748" y="4813538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DE52B2-BEC8-416E-9D74-6190F3763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48" y="4813538"/>
                <a:ext cx="455044" cy="461665"/>
              </a:xfrm>
              <a:prstGeom prst="rect">
                <a:avLst/>
              </a:prstGeom>
              <a:blipFill>
                <a:blip r:embed="rId10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A7B582-8889-470B-AE00-2C792F9EAAEC}"/>
                  </a:ext>
                </a:extLst>
              </p:cNvPr>
              <p:cNvSpPr txBox="1"/>
              <p:nvPr/>
            </p:nvSpPr>
            <p:spPr>
              <a:xfrm>
                <a:off x="2089748" y="5475615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A7B582-8889-470B-AE00-2C792F9EA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748" y="5475615"/>
                <a:ext cx="455044" cy="461665"/>
              </a:xfrm>
              <a:prstGeom prst="rect">
                <a:avLst/>
              </a:prstGeom>
              <a:blipFill>
                <a:blip r:embed="rId11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7A2BCA7E-C9BA-4929-89A3-7CA7B1C1FFCE}"/>
              </a:ext>
            </a:extLst>
          </p:cNvPr>
          <p:cNvSpPr txBox="1"/>
          <p:nvPr/>
        </p:nvSpPr>
        <p:spPr>
          <a:xfrm>
            <a:off x="757115" y="418465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out: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E52EB9-CE10-445F-B5AD-FDE67643B262}"/>
              </a:ext>
            </a:extLst>
          </p:cNvPr>
          <p:cNvSpPr/>
          <p:nvPr/>
        </p:nvSpPr>
        <p:spPr>
          <a:xfrm>
            <a:off x="609599" y="3925093"/>
            <a:ext cx="3086247" cy="2475781"/>
          </a:xfrm>
          <a:custGeom>
            <a:avLst/>
            <a:gdLst>
              <a:gd name="connsiteX0" fmla="*/ 0 w 3086247"/>
              <a:gd name="connsiteY0" fmla="*/ 0 h 2475781"/>
              <a:gd name="connsiteX1" fmla="*/ 421787 w 3086247"/>
              <a:gd name="connsiteY1" fmla="*/ 0 h 2475781"/>
              <a:gd name="connsiteX2" fmla="*/ 967024 w 3086247"/>
              <a:gd name="connsiteY2" fmla="*/ 0 h 2475781"/>
              <a:gd name="connsiteX3" fmla="*/ 1512261 w 3086247"/>
              <a:gd name="connsiteY3" fmla="*/ 0 h 2475781"/>
              <a:gd name="connsiteX4" fmla="*/ 1934048 w 3086247"/>
              <a:gd name="connsiteY4" fmla="*/ 0 h 2475781"/>
              <a:gd name="connsiteX5" fmla="*/ 2510148 w 3086247"/>
              <a:gd name="connsiteY5" fmla="*/ 0 h 2475781"/>
              <a:gd name="connsiteX6" fmla="*/ 3086247 w 3086247"/>
              <a:gd name="connsiteY6" fmla="*/ 0 h 2475781"/>
              <a:gd name="connsiteX7" fmla="*/ 3086247 w 3086247"/>
              <a:gd name="connsiteY7" fmla="*/ 470398 h 2475781"/>
              <a:gd name="connsiteX8" fmla="*/ 3086247 w 3086247"/>
              <a:gd name="connsiteY8" fmla="*/ 891281 h 2475781"/>
              <a:gd name="connsiteX9" fmla="*/ 3086247 w 3086247"/>
              <a:gd name="connsiteY9" fmla="*/ 1435953 h 2475781"/>
              <a:gd name="connsiteX10" fmla="*/ 3086247 w 3086247"/>
              <a:gd name="connsiteY10" fmla="*/ 1881594 h 2475781"/>
              <a:gd name="connsiteX11" fmla="*/ 3086247 w 3086247"/>
              <a:gd name="connsiteY11" fmla="*/ 2475781 h 2475781"/>
              <a:gd name="connsiteX12" fmla="*/ 2664460 w 3086247"/>
              <a:gd name="connsiteY12" fmla="*/ 2475781 h 2475781"/>
              <a:gd name="connsiteX13" fmla="*/ 2150085 w 3086247"/>
              <a:gd name="connsiteY13" fmla="*/ 2475781 h 2475781"/>
              <a:gd name="connsiteX14" fmla="*/ 1604848 w 3086247"/>
              <a:gd name="connsiteY14" fmla="*/ 2475781 h 2475781"/>
              <a:gd name="connsiteX15" fmla="*/ 1090474 w 3086247"/>
              <a:gd name="connsiteY15" fmla="*/ 2475781 h 2475781"/>
              <a:gd name="connsiteX16" fmla="*/ 514375 w 3086247"/>
              <a:gd name="connsiteY16" fmla="*/ 2475781 h 2475781"/>
              <a:gd name="connsiteX17" fmla="*/ 0 w 3086247"/>
              <a:gd name="connsiteY17" fmla="*/ 2475781 h 2475781"/>
              <a:gd name="connsiteX18" fmla="*/ 0 w 3086247"/>
              <a:gd name="connsiteY18" fmla="*/ 2054898 h 2475781"/>
              <a:gd name="connsiteX19" fmla="*/ 0 w 3086247"/>
              <a:gd name="connsiteY19" fmla="*/ 1534984 h 2475781"/>
              <a:gd name="connsiteX20" fmla="*/ 0 w 3086247"/>
              <a:gd name="connsiteY20" fmla="*/ 1015070 h 2475781"/>
              <a:gd name="connsiteX21" fmla="*/ 0 w 3086247"/>
              <a:gd name="connsiteY21" fmla="*/ 495156 h 2475781"/>
              <a:gd name="connsiteX22" fmla="*/ 0 w 3086247"/>
              <a:gd name="connsiteY22" fmla="*/ 0 h 247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6247" h="2475781" extrusionOk="0">
                <a:moveTo>
                  <a:pt x="0" y="0"/>
                </a:moveTo>
                <a:cubicBezTo>
                  <a:pt x="182847" y="-39443"/>
                  <a:pt x="219333" y="12744"/>
                  <a:pt x="421787" y="0"/>
                </a:cubicBezTo>
                <a:cubicBezTo>
                  <a:pt x="624241" y="-12744"/>
                  <a:pt x="831143" y="34591"/>
                  <a:pt x="967024" y="0"/>
                </a:cubicBezTo>
                <a:cubicBezTo>
                  <a:pt x="1102905" y="-34591"/>
                  <a:pt x="1258431" y="58043"/>
                  <a:pt x="1512261" y="0"/>
                </a:cubicBezTo>
                <a:cubicBezTo>
                  <a:pt x="1766091" y="-58043"/>
                  <a:pt x="1763848" y="44302"/>
                  <a:pt x="1934048" y="0"/>
                </a:cubicBezTo>
                <a:cubicBezTo>
                  <a:pt x="2104248" y="-44302"/>
                  <a:pt x="2392642" y="28654"/>
                  <a:pt x="2510148" y="0"/>
                </a:cubicBezTo>
                <a:cubicBezTo>
                  <a:pt x="2627654" y="-28654"/>
                  <a:pt x="2850947" y="38524"/>
                  <a:pt x="3086247" y="0"/>
                </a:cubicBezTo>
                <a:cubicBezTo>
                  <a:pt x="3104267" y="203463"/>
                  <a:pt x="3042899" y="319902"/>
                  <a:pt x="3086247" y="470398"/>
                </a:cubicBezTo>
                <a:cubicBezTo>
                  <a:pt x="3129595" y="620894"/>
                  <a:pt x="3081278" y="703291"/>
                  <a:pt x="3086247" y="891281"/>
                </a:cubicBezTo>
                <a:cubicBezTo>
                  <a:pt x="3091216" y="1079271"/>
                  <a:pt x="3050104" y="1271754"/>
                  <a:pt x="3086247" y="1435953"/>
                </a:cubicBezTo>
                <a:cubicBezTo>
                  <a:pt x="3122390" y="1600152"/>
                  <a:pt x="3083427" y="1687676"/>
                  <a:pt x="3086247" y="1881594"/>
                </a:cubicBezTo>
                <a:cubicBezTo>
                  <a:pt x="3089067" y="2075512"/>
                  <a:pt x="3027029" y="2207866"/>
                  <a:pt x="3086247" y="2475781"/>
                </a:cubicBezTo>
                <a:cubicBezTo>
                  <a:pt x="2981746" y="2501528"/>
                  <a:pt x="2849576" y="2453896"/>
                  <a:pt x="2664460" y="2475781"/>
                </a:cubicBezTo>
                <a:cubicBezTo>
                  <a:pt x="2479344" y="2497666"/>
                  <a:pt x="2301710" y="2474327"/>
                  <a:pt x="2150085" y="2475781"/>
                </a:cubicBezTo>
                <a:cubicBezTo>
                  <a:pt x="1998460" y="2477235"/>
                  <a:pt x="1803739" y="2466792"/>
                  <a:pt x="1604848" y="2475781"/>
                </a:cubicBezTo>
                <a:cubicBezTo>
                  <a:pt x="1405957" y="2484770"/>
                  <a:pt x="1308550" y="2453902"/>
                  <a:pt x="1090474" y="2475781"/>
                </a:cubicBezTo>
                <a:cubicBezTo>
                  <a:pt x="872398" y="2497660"/>
                  <a:pt x="728743" y="2412152"/>
                  <a:pt x="514375" y="2475781"/>
                </a:cubicBezTo>
                <a:cubicBezTo>
                  <a:pt x="300007" y="2539410"/>
                  <a:pt x="199690" y="2425731"/>
                  <a:pt x="0" y="2475781"/>
                </a:cubicBezTo>
                <a:cubicBezTo>
                  <a:pt x="-47224" y="2276276"/>
                  <a:pt x="7375" y="2166263"/>
                  <a:pt x="0" y="2054898"/>
                </a:cubicBezTo>
                <a:cubicBezTo>
                  <a:pt x="-7375" y="1943533"/>
                  <a:pt x="52581" y="1769130"/>
                  <a:pt x="0" y="1534984"/>
                </a:cubicBezTo>
                <a:cubicBezTo>
                  <a:pt x="-52581" y="1300838"/>
                  <a:pt x="35867" y="1263163"/>
                  <a:pt x="0" y="1015070"/>
                </a:cubicBezTo>
                <a:cubicBezTo>
                  <a:pt x="-35867" y="766977"/>
                  <a:pt x="56942" y="717430"/>
                  <a:pt x="0" y="495156"/>
                </a:cubicBezTo>
                <a:cubicBezTo>
                  <a:pt x="-56942" y="272882"/>
                  <a:pt x="15339" y="16595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1485736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B7F3B3C-4EA4-4B7A-8613-4CD898FDCEB9}"/>
              </a:ext>
            </a:extLst>
          </p:cNvPr>
          <p:cNvSpPr/>
          <p:nvPr/>
        </p:nvSpPr>
        <p:spPr>
          <a:xfrm>
            <a:off x="1200237" y="4914445"/>
            <a:ext cx="253762" cy="259850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4BAB23-49AC-40A5-9438-5C0F3195EFB6}"/>
              </a:ext>
            </a:extLst>
          </p:cNvPr>
          <p:cNvCxnSpPr>
            <a:cxnSpLocks/>
          </p:cNvCxnSpPr>
          <p:nvPr/>
        </p:nvCxnSpPr>
        <p:spPr>
          <a:xfrm flipV="1">
            <a:off x="2773109" y="4196440"/>
            <a:ext cx="488340" cy="984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BC2942-2E78-4227-B969-F2FAEEF5624D}"/>
              </a:ext>
            </a:extLst>
          </p:cNvPr>
          <p:cNvCxnSpPr>
            <a:cxnSpLocks/>
          </p:cNvCxnSpPr>
          <p:nvPr/>
        </p:nvCxnSpPr>
        <p:spPr>
          <a:xfrm flipV="1">
            <a:off x="3109049" y="4184650"/>
            <a:ext cx="152400" cy="46166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Arc 64">
            <a:extLst>
              <a:ext uri="{FF2B5EF4-FFF2-40B4-BE49-F238E27FC236}">
                <a16:creationId xmlns:a16="http://schemas.microsoft.com/office/drawing/2014/main" id="{695E00FE-9889-4086-A4E7-62EA701997A3}"/>
              </a:ext>
            </a:extLst>
          </p:cNvPr>
          <p:cNvSpPr/>
          <p:nvPr/>
        </p:nvSpPr>
        <p:spPr>
          <a:xfrm rot="11293932">
            <a:off x="2973843" y="4085810"/>
            <a:ext cx="2297502" cy="675055"/>
          </a:xfrm>
          <a:prstGeom prst="arc">
            <a:avLst>
              <a:gd name="adj1" fmla="val 20904664"/>
              <a:gd name="adj2" fmla="val 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B9B0E9-B9F6-4ECC-B614-6A8D6CF80B9A}"/>
              </a:ext>
            </a:extLst>
          </p:cNvPr>
          <p:cNvCxnSpPr/>
          <p:nvPr/>
        </p:nvCxnSpPr>
        <p:spPr>
          <a:xfrm flipH="1">
            <a:off x="2530274" y="4420159"/>
            <a:ext cx="250166" cy="13155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7312D0F-E175-446E-9063-C82D4FCE7146}"/>
              </a:ext>
            </a:extLst>
          </p:cNvPr>
          <p:cNvCxnSpPr>
            <a:cxnSpLocks/>
          </p:cNvCxnSpPr>
          <p:nvPr/>
        </p:nvCxnSpPr>
        <p:spPr>
          <a:xfrm flipH="1">
            <a:off x="2755662" y="4551714"/>
            <a:ext cx="156115" cy="15423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34AF6C-7918-4AE4-A475-2856F7812603}"/>
              </a:ext>
            </a:extLst>
          </p:cNvPr>
          <p:cNvCxnSpPr>
            <a:cxnSpLocks/>
          </p:cNvCxnSpPr>
          <p:nvPr/>
        </p:nvCxnSpPr>
        <p:spPr>
          <a:xfrm flipH="1">
            <a:off x="2960386" y="4661517"/>
            <a:ext cx="46899" cy="20031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E902EC6-91A3-450F-B967-A4E3E71C5D8B}"/>
              </a:ext>
            </a:extLst>
          </p:cNvPr>
          <p:cNvCxnSpPr/>
          <p:nvPr/>
        </p:nvCxnSpPr>
        <p:spPr>
          <a:xfrm>
            <a:off x="4525906" y="5717759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5986049-AFD1-4250-BCF6-69101DD0E1AE}"/>
              </a:ext>
            </a:extLst>
          </p:cNvPr>
          <p:cNvCxnSpPr/>
          <p:nvPr/>
        </p:nvCxnSpPr>
        <p:spPr>
          <a:xfrm>
            <a:off x="4525905" y="5055682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1C8BBE-661F-4F86-BF3D-43C1946B9739}"/>
                  </a:ext>
                </a:extLst>
              </p:cNvPr>
              <p:cNvSpPr txBox="1"/>
              <p:nvPr/>
            </p:nvSpPr>
            <p:spPr>
              <a:xfrm>
                <a:off x="5796145" y="4824849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1C8BBE-661F-4F86-BF3D-43C1946B9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45" y="4824849"/>
                <a:ext cx="455044" cy="461665"/>
              </a:xfrm>
              <a:prstGeom prst="rect">
                <a:avLst/>
              </a:prstGeom>
              <a:blipFill>
                <a:blip r:embed="rId12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A02FF5-12C2-4DE8-8ACA-08EF514EA52A}"/>
                  </a:ext>
                </a:extLst>
              </p:cNvPr>
              <p:cNvSpPr txBox="1"/>
              <p:nvPr/>
            </p:nvSpPr>
            <p:spPr>
              <a:xfrm>
                <a:off x="5796145" y="5486926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A02FF5-12C2-4DE8-8ACA-08EF514E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45" y="5486926"/>
                <a:ext cx="455044" cy="461665"/>
              </a:xfrm>
              <a:prstGeom prst="rect">
                <a:avLst/>
              </a:prstGeom>
              <a:blipFill>
                <a:blip r:embed="rId13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96C9C821-E1CF-4A32-BDF2-32364FCF25D7}"/>
              </a:ext>
            </a:extLst>
          </p:cNvPr>
          <p:cNvSpPr txBox="1"/>
          <p:nvPr/>
        </p:nvSpPr>
        <p:spPr>
          <a:xfrm>
            <a:off x="4463512" y="419596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Decoherent time: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81AF42D-F709-43E9-BDFF-0ED90DF4D8CF}"/>
              </a:ext>
            </a:extLst>
          </p:cNvPr>
          <p:cNvSpPr/>
          <p:nvPr/>
        </p:nvSpPr>
        <p:spPr>
          <a:xfrm>
            <a:off x="4315997" y="3936404"/>
            <a:ext cx="5685398" cy="2475781"/>
          </a:xfrm>
          <a:custGeom>
            <a:avLst/>
            <a:gdLst>
              <a:gd name="connsiteX0" fmla="*/ 0 w 5685398"/>
              <a:gd name="connsiteY0" fmla="*/ 0 h 2475781"/>
              <a:gd name="connsiteX1" fmla="*/ 397978 w 5685398"/>
              <a:gd name="connsiteY1" fmla="*/ 0 h 2475781"/>
              <a:gd name="connsiteX2" fmla="*/ 1023372 w 5685398"/>
              <a:gd name="connsiteY2" fmla="*/ 0 h 2475781"/>
              <a:gd name="connsiteX3" fmla="*/ 1648765 w 5685398"/>
              <a:gd name="connsiteY3" fmla="*/ 0 h 2475781"/>
              <a:gd name="connsiteX4" fmla="*/ 2046743 w 5685398"/>
              <a:gd name="connsiteY4" fmla="*/ 0 h 2475781"/>
              <a:gd name="connsiteX5" fmla="*/ 2728991 w 5685398"/>
              <a:gd name="connsiteY5" fmla="*/ 0 h 2475781"/>
              <a:gd name="connsiteX6" fmla="*/ 3354385 w 5685398"/>
              <a:gd name="connsiteY6" fmla="*/ 0 h 2475781"/>
              <a:gd name="connsiteX7" fmla="*/ 3866071 w 5685398"/>
              <a:gd name="connsiteY7" fmla="*/ 0 h 2475781"/>
              <a:gd name="connsiteX8" fmla="*/ 4548318 w 5685398"/>
              <a:gd name="connsiteY8" fmla="*/ 0 h 2475781"/>
              <a:gd name="connsiteX9" fmla="*/ 5116858 w 5685398"/>
              <a:gd name="connsiteY9" fmla="*/ 0 h 2475781"/>
              <a:gd name="connsiteX10" fmla="*/ 5685398 w 5685398"/>
              <a:gd name="connsiteY10" fmla="*/ 0 h 2475781"/>
              <a:gd name="connsiteX11" fmla="*/ 5685398 w 5685398"/>
              <a:gd name="connsiteY11" fmla="*/ 519914 h 2475781"/>
              <a:gd name="connsiteX12" fmla="*/ 5685398 w 5685398"/>
              <a:gd name="connsiteY12" fmla="*/ 940797 h 2475781"/>
              <a:gd name="connsiteX13" fmla="*/ 5685398 w 5685398"/>
              <a:gd name="connsiteY13" fmla="*/ 1485469 h 2475781"/>
              <a:gd name="connsiteX14" fmla="*/ 5685398 w 5685398"/>
              <a:gd name="connsiteY14" fmla="*/ 1906351 h 2475781"/>
              <a:gd name="connsiteX15" fmla="*/ 5685398 w 5685398"/>
              <a:gd name="connsiteY15" fmla="*/ 2475781 h 2475781"/>
              <a:gd name="connsiteX16" fmla="*/ 5173712 w 5685398"/>
              <a:gd name="connsiteY16" fmla="*/ 2475781 h 2475781"/>
              <a:gd name="connsiteX17" fmla="*/ 4548318 w 5685398"/>
              <a:gd name="connsiteY17" fmla="*/ 2475781 h 2475781"/>
              <a:gd name="connsiteX18" fmla="*/ 4150341 w 5685398"/>
              <a:gd name="connsiteY18" fmla="*/ 2475781 h 2475781"/>
              <a:gd name="connsiteX19" fmla="*/ 3581801 w 5685398"/>
              <a:gd name="connsiteY19" fmla="*/ 2475781 h 2475781"/>
              <a:gd name="connsiteX20" fmla="*/ 3183823 w 5685398"/>
              <a:gd name="connsiteY20" fmla="*/ 2475781 h 2475781"/>
              <a:gd name="connsiteX21" fmla="*/ 2501575 w 5685398"/>
              <a:gd name="connsiteY21" fmla="*/ 2475781 h 2475781"/>
              <a:gd name="connsiteX22" fmla="*/ 1819327 w 5685398"/>
              <a:gd name="connsiteY22" fmla="*/ 2475781 h 2475781"/>
              <a:gd name="connsiteX23" fmla="*/ 1421350 w 5685398"/>
              <a:gd name="connsiteY23" fmla="*/ 2475781 h 2475781"/>
              <a:gd name="connsiteX24" fmla="*/ 1023372 w 5685398"/>
              <a:gd name="connsiteY24" fmla="*/ 2475781 h 2475781"/>
              <a:gd name="connsiteX25" fmla="*/ 0 w 5685398"/>
              <a:gd name="connsiteY25" fmla="*/ 2475781 h 2475781"/>
              <a:gd name="connsiteX26" fmla="*/ 0 w 5685398"/>
              <a:gd name="connsiteY26" fmla="*/ 1931109 h 2475781"/>
              <a:gd name="connsiteX27" fmla="*/ 0 w 5685398"/>
              <a:gd name="connsiteY27" fmla="*/ 1460711 h 2475781"/>
              <a:gd name="connsiteX28" fmla="*/ 0 w 5685398"/>
              <a:gd name="connsiteY28" fmla="*/ 1039828 h 2475781"/>
              <a:gd name="connsiteX29" fmla="*/ 0 w 5685398"/>
              <a:gd name="connsiteY29" fmla="*/ 519914 h 2475781"/>
              <a:gd name="connsiteX30" fmla="*/ 0 w 5685398"/>
              <a:gd name="connsiteY30" fmla="*/ 0 h 247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85398" h="2475781" extrusionOk="0">
                <a:moveTo>
                  <a:pt x="0" y="0"/>
                </a:moveTo>
                <a:cubicBezTo>
                  <a:pt x="84215" y="-27603"/>
                  <a:pt x="230847" y="21200"/>
                  <a:pt x="397978" y="0"/>
                </a:cubicBezTo>
                <a:cubicBezTo>
                  <a:pt x="565109" y="-21200"/>
                  <a:pt x="841087" y="61544"/>
                  <a:pt x="1023372" y="0"/>
                </a:cubicBezTo>
                <a:cubicBezTo>
                  <a:pt x="1205657" y="-61544"/>
                  <a:pt x="1426896" y="23599"/>
                  <a:pt x="1648765" y="0"/>
                </a:cubicBezTo>
                <a:cubicBezTo>
                  <a:pt x="1870634" y="-23599"/>
                  <a:pt x="1901738" y="27507"/>
                  <a:pt x="2046743" y="0"/>
                </a:cubicBezTo>
                <a:cubicBezTo>
                  <a:pt x="2191748" y="-27507"/>
                  <a:pt x="2584022" y="68709"/>
                  <a:pt x="2728991" y="0"/>
                </a:cubicBezTo>
                <a:cubicBezTo>
                  <a:pt x="2873960" y="-68709"/>
                  <a:pt x="3213803" y="9413"/>
                  <a:pt x="3354385" y="0"/>
                </a:cubicBezTo>
                <a:cubicBezTo>
                  <a:pt x="3494967" y="-9413"/>
                  <a:pt x="3706598" y="13403"/>
                  <a:pt x="3866071" y="0"/>
                </a:cubicBezTo>
                <a:cubicBezTo>
                  <a:pt x="4025544" y="-13403"/>
                  <a:pt x="4298054" y="37865"/>
                  <a:pt x="4548318" y="0"/>
                </a:cubicBezTo>
                <a:cubicBezTo>
                  <a:pt x="4798582" y="-37865"/>
                  <a:pt x="4945193" y="20307"/>
                  <a:pt x="5116858" y="0"/>
                </a:cubicBezTo>
                <a:cubicBezTo>
                  <a:pt x="5288523" y="-20307"/>
                  <a:pt x="5431580" y="47313"/>
                  <a:pt x="5685398" y="0"/>
                </a:cubicBezTo>
                <a:cubicBezTo>
                  <a:pt x="5732003" y="231672"/>
                  <a:pt x="5664438" y="374609"/>
                  <a:pt x="5685398" y="519914"/>
                </a:cubicBezTo>
                <a:cubicBezTo>
                  <a:pt x="5706358" y="665219"/>
                  <a:pt x="5663570" y="758213"/>
                  <a:pt x="5685398" y="940797"/>
                </a:cubicBezTo>
                <a:cubicBezTo>
                  <a:pt x="5707226" y="1123381"/>
                  <a:pt x="5648538" y="1237098"/>
                  <a:pt x="5685398" y="1485469"/>
                </a:cubicBezTo>
                <a:cubicBezTo>
                  <a:pt x="5722258" y="1733840"/>
                  <a:pt x="5677528" y="1707635"/>
                  <a:pt x="5685398" y="1906351"/>
                </a:cubicBezTo>
                <a:cubicBezTo>
                  <a:pt x="5693268" y="2105067"/>
                  <a:pt x="5664066" y="2336671"/>
                  <a:pt x="5685398" y="2475781"/>
                </a:cubicBezTo>
                <a:cubicBezTo>
                  <a:pt x="5482052" y="2482242"/>
                  <a:pt x="5333332" y="2423314"/>
                  <a:pt x="5173712" y="2475781"/>
                </a:cubicBezTo>
                <a:cubicBezTo>
                  <a:pt x="5014092" y="2528248"/>
                  <a:pt x="4766108" y="2462565"/>
                  <a:pt x="4548318" y="2475781"/>
                </a:cubicBezTo>
                <a:cubicBezTo>
                  <a:pt x="4330528" y="2488997"/>
                  <a:pt x="4293926" y="2444721"/>
                  <a:pt x="4150341" y="2475781"/>
                </a:cubicBezTo>
                <a:cubicBezTo>
                  <a:pt x="4006756" y="2506841"/>
                  <a:pt x="3826077" y="2436860"/>
                  <a:pt x="3581801" y="2475781"/>
                </a:cubicBezTo>
                <a:cubicBezTo>
                  <a:pt x="3337525" y="2514702"/>
                  <a:pt x="3298734" y="2455479"/>
                  <a:pt x="3183823" y="2475781"/>
                </a:cubicBezTo>
                <a:cubicBezTo>
                  <a:pt x="3068912" y="2496083"/>
                  <a:pt x="2835723" y="2456122"/>
                  <a:pt x="2501575" y="2475781"/>
                </a:cubicBezTo>
                <a:cubicBezTo>
                  <a:pt x="2167427" y="2495440"/>
                  <a:pt x="2100375" y="2447177"/>
                  <a:pt x="1819327" y="2475781"/>
                </a:cubicBezTo>
                <a:cubicBezTo>
                  <a:pt x="1538279" y="2504385"/>
                  <a:pt x="1552537" y="2445519"/>
                  <a:pt x="1421350" y="2475781"/>
                </a:cubicBezTo>
                <a:cubicBezTo>
                  <a:pt x="1290163" y="2506043"/>
                  <a:pt x="1140813" y="2468379"/>
                  <a:pt x="1023372" y="2475781"/>
                </a:cubicBezTo>
                <a:cubicBezTo>
                  <a:pt x="905931" y="2483183"/>
                  <a:pt x="219583" y="2475453"/>
                  <a:pt x="0" y="2475781"/>
                </a:cubicBezTo>
                <a:cubicBezTo>
                  <a:pt x="-10425" y="2346204"/>
                  <a:pt x="15384" y="2070131"/>
                  <a:pt x="0" y="1931109"/>
                </a:cubicBezTo>
                <a:cubicBezTo>
                  <a:pt x="-15384" y="1792087"/>
                  <a:pt x="23764" y="1610125"/>
                  <a:pt x="0" y="1460711"/>
                </a:cubicBezTo>
                <a:cubicBezTo>
                  <a:pt x="-23764" y="1311297"/>
                  <a:pt x="13048" y="1228251"/>
                  <a:pt x="0" y="1039828"/>
                </a:cubicBezTo>
                <a:cubicBezTo>
                  <a:pt x="-13048" y="851405"/>
                  <a:pt x="31451" y="704525"/>
                  <a:pt x="0" y="519914"/>
                </a:cubicBezTo>
                <a:cubicBezTo>
                  <a:pt x="-31451" y="335303"/>
                  <a:pt x="56116" y="136565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1485736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A8E4B7E-7573-4C97-992C-FA104BBB52B9}"/>
              </a:ext>
            </a:extLst>
          </p:cNvPr>
          <p:cNvSpPr/>
          <p:nvPr/>
        </p:nvSpPr>
        <p:spPr>
          <a:xfrm>
            <a:off x="5002240" y="4930040"/>
            <a:ext cx="253762" cy="259850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B2C8198-ECDC-4E37-A045-54B376E1AC36}"/>
              </a:ext>
            </a:extLst>
          </p:cNvPr>
          <p:cNvCxnSpPr/>
          <p:nvPr/>
        </p:nvCxnSpPr>
        <p:spPr>
          <a:xfrm>
            <a:off x="7700903" y="5706448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9FD5C59-51E4-402E-B285-D07320CD7902}"/>
              </a:ext>
            </a:extLst>
          </p:cNvPr>
          <p:cNvCxnSpPr/>
          <p:nvPr/>
        </p:nvCxnSpPr>
        <p:spPr>
          <a:xfrm>
            <a:off x="7700902" y="5044371"/>
            <a:ext cx="1138687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C22411-5D0D-4C37-8434-31D072E83452}"/>
                  </a:ext>
                </a:extLst>
              </p:cNvPr>
              <p:cNvSpPr txBox="1"/>
              <p:nvPr/>
            </p:nvSpPr>
            <p:spPr>
              <a:xfrm>
                <a:off x="8971142" y="4813538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C22411-5D0D-4C37-8434-31D072E83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142" y="4813538"/>
                <a:ext cx="455044" cy="461665"/>
              </a:xfrm>
              <a:prstGeom prst="rect">
                <a:avLst/>
              </a:prstGeom>
              <a:blipFill>
                <a:blip r:embed="rId14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C7D0AB0-E217-420C-AF8E-C39788329F59}"/>
                  </a:ext>
                </a:extLst>
              </p:cNvPr>
              <p:cNvSpPr txBox="1"/>
              <p:nvPr/>
            </p:nvSpPr>
            <p:spPr>
              <a:xfrm>
                <a:off x="8971142" y="5475615"/>
                <a:ext cx="4550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C7D0AB0-E217-420C-AF8E-C3978832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142" y="5475615"/>
                <a:ext cx="455044" cy="461665"/>
              </a:xfrm>
              <a:prstGeom prst="rect">
                <a:avLst/>
              </a:prstGeom>
              <a:blipFill>
                <a:blip r:embed="rId15"/>
                <a:stretch>
                  <a:fillRect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A1DDC5B6-5575-41DA-88AE-EFC77B818189}"/>
              </a:ext>
            </a:extLst>
          </p:cNvPr>
          <p:cNvSpPr/>
          <p:nvPr/>
        </p:nvSpPr>
        <p:spPr>
          <a:xfrm>
            <a:off x="8177237" y="4918729"/>
            <a:ext cx="253762" cy="259850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FBB0B28-DB1B-4378-ADD8-BEDB00E7A786}"/>
              </a:ext>
            </a:extLst>
          </p:cNvPr>
          <p:cNvSpPr/>
          <p:nvPr/>
        </p:nvSpPr>
        <p:spPr>
          <a:xfrm>
            <a:off x="4161525" y="2869066"/>
            <a:ext cx="253762" cy="259850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60734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L 0.00599 -0.096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0.00104 0.09051 " pathEditMode="relative" rAng="0" ptsTypes="AA">
                                      <p:cBhvr>
                                        <p:cTn id="22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514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00378 0.09607 " pathEditMode="relative" rAng="0" ptsTypes="AA">
                                      <p:cBhvr>
                                        <p:cTn id="226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 animBg="1"/>
      <p:bldP spid="20" grpId="0"/>
      <p:bldP spid="21" grpId="0"/>
      <p:bldP spid="22" grpId="0"/>
      <p:bldP spid="23" grpId="0" animBg="1"/>
      <p:bldP spid="27" grpId="0"/>
      <p:bldP spid="28" grpId="0"/>
      <p:bldP spid="29" grpId="0"/>
      <p:bldP spid="30" grpId="0" animBg="1"/>
      <p:bldP spid="33" grpId="0"/>
      <p:bldP spid="34" grpId="0"/>
      <p:bldP spid="36" grpId="0" animBg="1"/>
      <p:bldP spid="38" grpId="0" animBg="1"/>
      <p:bldP spid="39" grpId="0" animBg="1"/>
      <p:bldP spid="51" grpId="0"/>
      <p:bldP spid="52" grpId="0"/>
      <p:bldP spid="53" grpId="0"/>
      <p:bldP spid="54" grpId="0" animBg="1"/>
      <p:bldP spid="55" grpId="0" animBg="1"/>
      <p:bldP spid="65" grpId="0" animBg="1"/>
      <p:bldP spid="74" grpId="0"/>
      <p:bldP spid="75" grpId="0"/>
      <p:bldP spid="76" grpId="0"/>
      <p:bldP spid="77" grpId="0" animBg="1"/>
      <p:bldP spid="78" grpId="0" animBg="1"/>
      <p:bldP spid="78" grpId="1" animBg="1"/>
      <p:bldP spid="81" grpId="0"/>
      <p:bldP spid="82" grpId="0"/>
      <p:bldP spid="83" grpId="0" animBg="1"/>
      <p:bldP spid="83" grpId="1" animBg="1"/>
      <p:bldP spid="85" grpId="0" animBg="1"/>
      <p:bldP spid="8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35FD-61A3-4BBB-B77A-F03F4100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53" y="2859578"/>
            <a:ext cx="10972800" cy="976745"/>
          </a:xfrm>
        </p:spPr>
        <p:txBody>
          <a:bodyPr/>
          <a:lstStyle/>
          <a:p>
            <a:r>
              <a:rPr lang="en-US" dirty="0"/>
              <a:t>Bit of a review</a:t>
            </a:r>
          </a:p>
        </p:txBody>
      </p:sp>
    </p:spTree>
    <p:extLst>
      <p:ext uri="{BB962C8B-B14F-4D97-AF65-F5344CB8AC3E}">
        <p14:creationId xmlns:p14="http://schemas.microsoft.com/office/powerpoint/2010/main" val="146756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50E6E6D-DFAE-457F-91C9-8FCE6135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713" y="425707"/>
            <a:ext cx="3355691" cy="615102"/>
          </a:xfrm>
        </p:spPr>
        <p:txBody>
          <a:bodyPr/>
          <a:lstStyle/>
          <a:p>
            <a:r>
              <a:rPr lang="en-US" dirty="0"/>
              <a:t>Josephson junction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D51360-CFDF-418C-A8F2-036FDDA41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00" b="10999"/>
          <a:stretch/>
        </p:blipFill>
        <p:spPr>
          <a:xfrm>
            <a:off x="7197420" y="381686"/>
            <a:ext cx="2165681" cy="1355622"/>
          </a:xfrm>
          <a:prstGeom prst="rect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717DD9-821A-4C1D-B930-E82898D6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837" y="281674"/>
            <a:ext cx="839789" cy="135565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0240CA-F52C-4ADB-A5B2-AEB2B4744470}"/>
              </a:ext>
            </a:extLst>
          </p:cNvPr>
          <p:cNvGrpSpPr/>
          <p:nvPr/>
        </p:nvGrpSpPr>
        <p:grpSpPr>
          <a:xfrm>
            <a:off x="4233854" y="2349832"/>
            <a:ext cx="2010020" cy="734298"/>
            <a:chOff x="7924555" y="1370727"/>
            <a:chExt cx="2936847" cy="113497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9F7771-E14C-423D-9FC3-A0A3DA893D4B}"/>
                </a:ext>
              </a:extLst>
            </p:cNvPr>
            <p:cNvSpPr/>
            <p:nvPr/>
          </p:nvSpPr>
          <p:spPr>
            <a:xfrm rot="209897">
              <a:off x="8613835" y="1370727"/>
              <a:ext cx="258619" cy="2493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ED542F-2BA7-4E97-A9D4-87CC20F48368}"/>
                </a:ext>
              </a:extLst>
            </p:cNvPr>
            <p:cNvSpPr/>
            <p:nvPr/>
          </p:nvSpPr>
          <p:spPr>
            <a:xfrm>
              <a:off x="9752002" y="2256315"/>
              <a:ext cx="258619" cy="2493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CA5975-9F9A-43BA-AE68-4EC8F849F4B9}"/>
                </a:ext>
              </a:extLst>
            </p:cNvPr>
            <p:cNvSpPr/>
            <p:nvPr/>
          </p:nvSpPr>
          <p:spPr>
            <a:xfrm rot="2281502">
              <a:off x="7924555" y="1526329"/>
              <a:ext cx="2936847" cy="945612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A82E29-8256-4A3D-B0D0-48E64E5B0E99}"/>
                  </a:ext>
                </a:extLst>
              </p:cNvPr>
              <p:cNvSpPr txBox="1"/>
              <p:nvPr/>
            </p:nvSpPr>
            <p:spPr>
              <a:xfrm>
                <a:off x="5895906" y="4614688"/>
                <a:ext cx="6189498" cy="770404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4000" dirty="0"/>
                  <a:t> =</a:t>
                </a:r>
                <a14:m>
                  <m:oMath xmlns:m="http://schemas.openxmlformats.org/officeDocument/2006/math">
                    <m:r>
                      <a:rPr lang="nl-NL" sz="4000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4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l-NL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nl-NL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40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nl-NL" sz="40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e>
                        </m:acc>
                        <m:r>
                          <a:rPr lang="nl-NL" sz="40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sz="4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4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nl-NL" sz="4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nl-NL" sz="40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nl-NL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acc>
                      </m:e>
                    </m:func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A82E29-8256-4A3D-B0D0-48E64E5B0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906" y="4614688"/>
                <a:ext cx="6189498" cy="770404"/>
              </a:xfrm>
              <a:prstGeom prst="rect">
                <a:avLst/>
              </a:prstGeom>
              <a:blipFill>
                <a:blip r:embed="rId4"/>
                <a:stretch>
                  <a:fillRect t="-10078" b="-26357"/>
                </a:stretch>
              </a:blip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C0BA3-B792-4012-9E48-8CF579FE78DE}"/>
                  </a:ext>
                </a:extLst>
              </p:cNvPr>
              <p:cNvSpPr txBox="1"/>
              <p:nvPr/>
            </p:nvSpPr>
            <p:spPr>
              <a:xfrm>
                <a:off x="7016970" y="2537916"/>
                <a:ext cx="3947370" cy="69153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𝜋𝛷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𝛷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C0BA3-B792-4012-9E48-8CF579FE7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970" y="2537916"/>
                <a:ext cx="3947370" cy="6915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AF78AFFF-F0D6-4BDD-B471-D31E4F0D4B17}"/>
              </a:ext>
            </a:extLst>
          </p:cNvPr>
          <p:cNvSpPr/>
          <p:nvPr/>
        </p:nvSpPr>
        <p:spPr>
          <a:xfrm rot="16200000">
            <a:off x="349578" y="1380285"/>
            <a:ext cx="544163" cy="582904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C338C751-2900-43A2-8959-8DF1BE610339}"/>
              </a:ext>
            </a:extLst>
          </p:cNvPr>
          <p:cNvSpPr/>
          <p:nvPr/>
        </p:nvSpPr>
        <p:spPr>
          <a:xfrm rot="16200000">
            <a:off x="349578" y="1016525"/>
            <a:ext cx="544163" cy="582904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2440FB2A-0B44-4207-A071-55D2EF9219CA}"/>
              </a:ext>
            </a:extLst>
          </p:cNvPr>
          <p:cNvSpPr/>
          <p:nvPr/>
        </p:nvSpPr>
        <p:spPr>
          <a:xfrm rot="16200000">
            <a:off x="349578" y="652764"/>
            <a:ext cx="544163" cy="582904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3590508-5373-4D71-97EC-1A20A28874CB}"/>
              </a:ext>
            </a:extLst>
          </p:cNvPr>
          <p:cNvSpPr/>
          <p:nvPr/>
        </p:nvSpPr>
        <p:spPr>
          <a:xfrm rot="5400000">
            <a:off x="497423" y="986399"/>
            <a:ext cx="180402" cy="279397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0C4E4D52-D9BE-418B-87BA-79A11FD84A87}"/>
              </a:ext>
            </a:extLst>
          </p:cNvPr>
          <p:cNvSpPr/>
          <p:nvPr/>
        </p:nvSpPr>
        <p:spPr>
          <a:xfrm rot="5400000">
            <a:off x="531456" y="1350160"/>
            <a:ext cx="180402" cy="279397"/>
          </a:xfrm>
          <a:prstGeom prst="arc">
            <a:avLst>
              <a:gd name="adj1" fmla="val 10807814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BD46FD-CB51-428A-BDF8-04332B6D9E47}"/>
              </a:ext>
            </a:extLst>
          </p:cNvPr>
          <p:cNvCxnSpPr>
            <a:cxnSpLocks/>
          </p:cNvCxnSpPr>
          <p:nvPr/>
        </p:nvCxnSpPr>
        <p:spPr>
          <a:xfrm flipV="1">
            <a:off x="621831" y="198027"/>
            <a:ext cx="0" cy="4729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369D3E-7F57-47C4-BAD5-45BD8D00C00F}"/>
              </a:ext>
            </a:extLst>
          </p:cNvPr>
          <p:cNvCxnSpPr>
            <a:cxnSpLocks/>
          </p:cNvCxnSpPr>
          <p:nvPr/>
        </p:nvCxnSpPr>
        <p:spPr>
          <a:xfrm flipH="1">
            <a:off x="612782" y="202845"/>
            <a:ext cx="1872188" cy="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450A168-1326-4349-B287-F90049BD80AC}"/>
              </a:ext>
            </a:extLst>
          </p:cNvPr>
          <p:cNvCxnSpPr>
            <a:cxnSpLocks/>
          </p:cNvCxnSpPr>
          <p:nvPr/>
        </p:nvCxnSpPr>
        <p:spPr>
          <a:xfrm>
            <a:off x="2494018" y="198027"/>
            <a:ext cx="0" cy="8378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DE4033F-0D3A-48C8-A083-312C3EDC922C}"/>
              </a:ext>
            </a:extLst>
          </p:cNvPr>
          <p:cNvCxnSpPr>
            <a:cxnSpLocks/>
          </p:cNvCxnSpPr>
          <p:nvPr/>
        </p:nvCxnSpPr>
        <p:spPr>
          <a:xfrm>
            <a:off x="1997681" y="1039722"/>
            <a:ext cx="9926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49A8AE7-A3A7-41E4-B1F1-66A36BAF62E4}"/>
              </a:ext>
            </a:extLst>
          </p:cNvPr>
          <p:cNvCxnSpPr>
            <a:cxnSpLocks/>
          </p:cNvCxnSpPr>
          <p:nvPr/>
        </p:nvCxnSpPr>
        <p:spPr>
          <a:xfrm>
            <a:off x="1997681" y="1399656"/>
            <a:ext cx="9926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F80D5C-C3EC-468F-81B5-5C019C034C05}"/>
              </a:ext>
            </a:extLst>
          </p:cNvPr>
          <p:cNvCxnSpPr>
            <a:cxnSpLocks/>
          </p:cNvCxnSpPr>
          <p:nvPr/>
        </p:nvCxnSpPr>
        <p:spPr>
          <a:xfrm>
            <a:off x="2494014" y="1399655"/>
            <a:ext cx="2" cy="12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22C4415-5C08-4F8D-8EE6-821B8F3ABB4D}"/>
              </a:ext>
            </a:extLst>
          </p:cNvPr>
          <p:cNvCxnSpPr>
            <a:cxnSpLocks/>
          </p:cNvCxnSpPr>
          <p:nvPr/>
        </p:nvCxnSpPr>
        <p:spPr>
          <a:xfrm flipV="1">
            <a:off x="621831" y="1943820"/>
            <a:ext cx="0" cy="7516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D37E98-E051-4AAB-9947-98465ADC27BF}"/>
              </a:ext>
            </a:extLst>
          </p:cNvPr>
          <p:cNvCxnSpPr>
            <a:cxnSpLocks/>
          </p:cNvCxnSpPr>
          <p:nvPr/>
        </p:nvCxnSpPr>
        <p:spPr>
          <a:xfrm flipH="1">
            <a:off x="612782" y="2684146"/>
            <a:ext cx="18883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34B084-1FFA-4779-B13D-7ABBFC914E5D}"/>
              </a:ext>
            </a:extLst>
          </p:cNvPr>
          <p:cNvCxnSpPr>
            <a:cxnSpLocks/>
          </p:cNvCxnSpPr>
          <p:nvPr/>
        </p:nvCxnSpPr>
        <p:spPr>
          <a:xfrm flipV="1">
            <a:off x="621831" y="588657"/>
            <a:ext cx="0" cy="13551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2D6E4B8-80F0-4BAD-A847-2170D02342B9}"/>
              </a:ext>
            </a:extLst>
          </p:cNvPr>
          <p:cNvCxnSpPr>
            <a:cxnSpLocks/>
          </p:cNvCxnSpPr>
          <p:nvPr/>
        </p:nvCxnSpPr>
        <p:spPr>
          <a:xfrm rot="2700000">
            <a:off x="49554" y="1293625"/>
            <a:ext cx="1144553" cy="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6FEB67-C319-4C9E-BD77-1734F0C1C415}"/>
              </a:ext>
            </a:extLst>
          </p:cNvPr>
          <p:cNvCxnSpPr>
            <a:cxnSpLocks/>
          </p:cNvCxnSpPr>
          <p:nvPr/>
        </p:nvCxnSpPr>
        <p:spPr>
          <a:xfrm rot="8100000">
            <a:off x="49553" y="1293626"/>
            <a:ext cx="1144553" cy="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924BE-8B6D-488A-A36A-723B39384D53}"/>
                  </a:ext>
                </a:extLst>
              </p:cNvPr>
              <p:cNvSpPr txBox="1"/>
              <p:nvPr/>
            </p:nvSpPr>
            <p:spPr>
              <a:xfrm>
                <a:off x="6713695" y="3643496"/>
                <a:ext cx="4553920" cy="5347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800" dirty="0"/>
                  <a:t> = E</a:t>
                </a:r>
                <a:r>
                  <a:rPr lang="en-US" sz="2800" baseline="-25000" dirty="0"/>
                  <a:t>capacitor </a:t>
                </a:r>
                <a:r>
                  <a:rPr lang="en-US" sz="2800" dirty="0"/>
                  <a:t>+ E</a:t>
                </a:r>
                <a:r>
                  <a:rPr lang="en-US" sz="2800" baseline="-25000" dirty="0"/>
                  <a:t>Josephson</a:t>
                </a:r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924BE-8B6D-488A-A36A-723B39384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95" y="3643496"/>
                <a:ext cx="4553920" cy="534762"/>
              </a:xfrm>
              <a:prstGeom prst="rect">
                <a:avLst/>
              </a:prstGeom>
              <a:blipFill>
                <a:blip r:embed="rId6"/>
                <a:stretch>
                  <a:fillRect t="-10345" b="-3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76C81D-DF70-4728-9BF7-670FF3DF7D02}"/>
                  </a:ext>
                </a:extLst>
              </p:cNvPr>
              <p:cNvSpPr txBox="1"/>
              <p:nvPr/>
            </p:nvSpPr>
            <p:spPr>
              <a:xfrm>
                <a:off x="8877601" y="5558266"/>
                <a:ext cx="1399957" cy="687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50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76C81D-DF70-4728-9BF7-670FF3DF7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601" y="5558266"/>
                <a:ext cx="1399957" cy="687752"/>
              </a:xfrm>
              <a:prstGeom prst="rect">
                <a:avLst/>
              </a:prstGeom>
              <a:blipFill>
                <a:blip r:embed="rId7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004DBA-1212-4F90-A436-AAA9527AF4C3}"/>
              </a:ext>
            </a:extLst>
          </p:cNvPr>
          <p:cNvCxnSpPr>
            <a:cxnSpLocks/>
          </p:cNvCxnSpPr>
          <p:nvPr/>
        </p:nvCxnSpPr>
        <p:spPr>
          <a:xfrm>
            <a:off x="793394" y="3531113"/>
            <a:ext cx="72212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Connector 51" descr="V&#10;">
            <a:extLst>
              <a:ext uri="{FF2B5EF4-FFF2-40B4-BE49-F238E27FC236}">
                <a16:creationId xmlns:a16="http://schemas.microsoft.com/office/drawing/2014/main" id="{741348E6-EBA7-422C-952F-AFE13CEE73C9}"/>
              </a:ext>
            </a:extLst>
          </p:cNvPr>
          <p:cNvSpPr/>
          <p:nvPr/>
        </p:nvSpPr>
        <p:spPr>
          <a:xfrm>
            <a:off x="447925" y="4506457"/>
            <a:ext cx="718519" cy="777382"/>
          </a:xfrm>
          <a:prstGeom prst="flowChartConnector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</a:t>
            </a:r>
            <a:r>
              <a:rPr lang="en-US" sz="700" dirty="0">
                <a:solidFill>
                  <a:schemeClr val="tx1"/>
                </a:solidFill>
              </a:rPr>
              <a:t>g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ED2FA75-BAF3-4190-8159-157CD73A4B42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800489" y="3515780"/>
            <a:ext cx="6697" cy="99067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1EE055-4947-42FC-B900-BDDAD4A8EA99}"/>
              </a:ext>
            </a:extLst>
          </p:cNvPr>
          <p:cNvCxnSpPr>
            <a:cxnSpLocks/>
          </p:cNvCxnSpPr>
          <p:nvPr/>
        </p:nvCxnSpPr>
        <p:spPr>
          <a:xfrm>
            <a:off x="2312639" y="5418528"/>
            <a:ext cx="13662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7769112-2BD9-41F7-BDB7-FFD423A77314}"/>
              </a:ext>
            </a:extLst>
          </p:cNvPr>
          <p:cNvCxnSpPr>
            <a:cxnSpLocks/>
          </p:cNvCxnSpPr>
          <p:nvPr/>
        </p:nvCxnSpPr>
        <p:spPr>
          <a:xfrm>
            <a:off x="1666066" y="3515781"/>
            <a:ext cx="2012796" cy="619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F02ADD2-3895-4D22-B641-B8E97FAED9FE}"/>
              </a:ext>
            </a:extLst>
          </p:cNvPr>
          <p:cNvCxnSpPr>
            <a:cxnSpLocks/>
          </p:cNvCxnSpPr>
          <p:nvPr/>
        </p:nvCxnSpPr>
        <p:spPr>
          <a:xfrm>
            <a:off x="2317762" y="4709458"/>
            <a:ext cx="0" cy="70907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62CED71-9191-4D4A-91F7-6CC09F930923}"/>
              </a:ext>
            </a:extLst>
          </p:cNvPr>
          <p:cNvCxnSpPr>
            <a:cxnSpLocks/>
          </p:cNvCxnSpPr>
          <p:nvPr/>
        </p:nvCxnSpPr>
        <p:spPr>
          <a:xfrm>
            <a:off x="2318025" y="3515781"/>
            <a:ext cx="2" cy="10047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ECCE60C-A9D3-480E-980F-BD8677349888}"/>
              </a:ext>
            </a:extLst>
          </p:cNvPr>
          <p:cNvCxnSpPr>
            <a:cxnSpLocks/>
          </p:cNvCxnSpPr>
          <p:nvPr/>
        </p:nvCxnSpPr>
        <p:spPr>
          <a:xfrm rot="5400000">
            <a:off x="1214003" y="3558039"/>
            <a:ext cx="60302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84370D-E744-42C0-8A27-2A8D7E764183}"/>
              </a:ext>
            </a:extLst>
          </p:cNvPr>
          <p:cNvCxnSpPr>
            <a:cxnSpLocks/>
          </p:cNvCxnSpPr>
          <p:nvPr/>
        </p:nvCxnSpPr>
        <p:spPr>
          <a:xfrm>
            <a:off x="1660101" y="3256524"/>
            <a:ext cx="6697" cy="61764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A9D941-CFF3-493C-A12F-8585B153AFF9}"/>
              </a:ext>
            </a:extLst>
          </p:cNvPr>
          <p:cNvCxnSpPr>
            <a:cxnSpLocks/>
          </p:cNvCxnSpPr>
          <p:nvPr/>
        </p:nvCxnSpPr>
        <p:spPr>
          <a:xfrm>
            <a:off x="2033656" y="4535619"/>
            <a:ext cx="568737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7D95790-DA85-444E-918F-872F5006AB34}"/>
              </a:ext>
            </a:extLst>
          </p:cNvPr>
          <p:cNvCxnSpPr>
            <a:cxnSpLocks/>
          </p:cNvCxnSpPr>
          <p:nvPr/>
        </p:nvCxnSpPr>
        <p:spPr>
          <a:xfrm>
            <a:off x="2028270" y="4709458"/>
            <a:ext cx="56873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F667D9A-EF5B-4679-95DF-63A09972540D}"/>
              </a:ext>
            </a:extLst>
          </p:cNvPr>
          <p:cNvCxnSpPr>
            <a:cxnSpLocks/>
          </p:cNvCxnSpPr>
          <p:nvPr/>
        </p:nvCxnSpPr>
        <p:spPr>
          <a:xfrm>
            <a:off x="803900" y="5291136"/>
            <a:ext cx="0" cy="77473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307901-BFF2-4A0A-863C-1382B8D8664F}"/>
              </a:ext>
            </a:extLst>
          </p:cNvPr>
          <p:cNvCxnSpPr>
            <a:cxnSpLocks/>
          </p:cNvCxnSpPr>
          <p:nvPr/>
        </p:nvCxnSpPr>
        <p:spPr>
          <a:xfrm>
            <a:off x="558622" y="6065874"/>
            <a:ext cx="48373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7A11CC7-99C8-432C-B81E-1088DCDD6824}"/>
              </a:ext>
            </a:extLst>
          </p:cNvPr>
          <p:cNvCxnSpPr>
            <a:cxnSpLocks/>
          </p:cNvCxnSpPr>
          <p:nvPr/>
        </p:nvCxnSpPr>
        <p:spPr>
          <a:xfrm>
            <a:off x="632945" y="6165529"/>
            <a:ext cx="32089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D9E5F0-83BF-4340-BD55-44B7F75CEBAA}"/>
              </a:ext>
            </a:extLst>
          </p:cNvPr>
          <p:cNvCxnSpPr>
            <a:cxnSpLocks/>
          </p:cNvCxnSpPr>
          <p:nvPr/>
        </p:nvCxnSpPr>
        <p:spPr>
          <a:xfrm>
            <a:off x="726032" y="6246018"/>
            <a:ext cx="15773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3E8C12-66A2-4F43-8E90-4FE1CD044DE0}"/>
              </a:ext>
            </a:extLst>
          </p:cNvPr>
          <p:cNvCxnSpPr>
            <a:cxnSpLocks/>
          </p:cNvCxnSpPr>
          <p:nvPr/>
        </p:nvCxnSpPr>
        <p:spPr>
          <a:xfrm>
            <a:off x="2749473" y="5957974"/>
            <a:ext cx="48373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178E899-DAEB-4F2C-84C9-EDEE24D344F1}"/>
              </a:ext>
            </a:extLst>
          </p:cNvPr>
          <p:cNvCxnSpPr>
            <a:cxnSpLocks/>
          </p:cNvCxnSpPr>
          <p:nvPr/>
        </p:nvCxnSpPr>
        <p:spPr>
          <a:xfrm>
            <a:off x="2823796" y="6057627"/>
            <a:ext cx="32089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16D186F-C30D-40E3-A3BA-BC441E508C49}"/>
              </a:ext>
            </a:extLst>
          </p:cNvPr>
          <p:cNvCxnSpPr>
            <a:cxnSpLocks/>
          </p:cNvCxnSpPr>
          <p:nvPr/>
        </p:nvCxnSpPr>
        <p:spPr>
          <a:xfrm>
            <a:off x="2916883" y="6138116"/>
            <a:ext cx="15773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69385E0-5754-4A1E-921C-6226316BA190}"/>
              </a:ext>
            </a:extLst>
          </p:cNvPr>
          <p:cNvCxnSpPr>
            <a:cxnSpLocks/>
          </p:cNvCxnSpPr>
          <p:nvPr/>
        </p:nvCxnSpPr>
        <p:spPr>
          <a:xfrm flipH="1" flipV="1">
            <a:off x="2982689" y="5418528"/>
            <a:ext cx="1553" cy="5394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725380-ECCF-4204-A5E0-A20EF69E5716}"/>
              </a:ext>
            </a:extLst>
          </p:cNvPr>
          <p:cNvCxnSpPr>
            <a:cxnSpLocks/>
          </p:cNvCxnSpPr>
          <p:nvPr/>
        </p:nvCxnSpPr>
        <p:spPr>
          <a:xfrm>
            <a:off x="3678861" y="4535619"/>
            <a:ext cx="0" cy="88290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DCF011D-7BE6-4546-9792-287FD25367F2}"/>
              </a:ext>
            </a:extLst>
          </p:cNvPr>
          <p:cNvCxnSpPr>
            <a:cxnSpLocks/>
          </p:cNvCxnSpPr>
          <p:nvPr/>
        </p:nvCxnSpPr>
        <p:spPr>
          <a:xfrm>
            <a:off x="3251082" y="4081489"/>
            <a:ext cx="844654" cy="89558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063A559-F6A1-47CC-9479-F5B6D5681FEF}"/>
              </a:ext>
            </a:extLst>
          </p:cNvPr>
          <p:cNvCxnSpPr>
            <a:cxnSpLocks/>
          </p:cNvCxnSpPr>
          <p:nvPr/>
        </p:nvCxnSpPr>
        <p:spPr>
          <a:xfrm flipH="1">
            <a:off x="3251082" y="4081491"/>
            <a:ext cx="844652" cy="89558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2524E3-EA26-4C93-80C6-4576FFF56A43}"/>
              </a:ext>
            </a:extLst>
          </p:cNvPr>
          <p:cNvCxnSpPr>
            <a:cxnSpLocks/>
          </p:cNvCxnSpPr>
          <p:nvPr/>
        </p:nvCxnSpPr>
        <p:spPr>
          <a:xfrm>
            <a:off x="3678861" y="3531113"/>
            <a:ext cx="0" cy="975345"/>
          </a:xfrm>
          <a:prstGeom prst="line">
            <a:avLst/>
          </a:prstGeom>
          <a:ln w="381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F587759-6A47-4467-BFDB-0192BDAB6D4B}"/>
              </a:ext>
            </a:extLst>
          </p:cNvPr>
          <p:cNvSpPr txBox="1"/>
          <p:nvPr/>
        </p:nvSpPr>
        <p:spPr>
          <a:xfrm>
            <a:off x="11063335" y="0"/>
            <a:ext cx="111942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Transmon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592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8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1A3C9-23E2-45A3-AD3B-CDB35D476A6A}"/>
              </a:ext>
            </a:extLst>
          </p:cNvPr>
          <p:cNvCxnSpPr>
            <a:cxnSpLocks/>
          </p:cNvCxnSpPr>
          <p:nvPr/>
        </p:nvCxnSpPr>
        <p:spPr>
          <a:xfrm>
            <a:off x="1241069" y="2208842"/>
            <a:ext cx="72212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Connector 5" descr="V&#10;">
            <a:extLst>
              <a:ext uri="{FF2B5EF4-FFF2-40B4-BE49-F238E27FC236}">
                <a16:creationId xmlns:a16="http://schemas.microsoft.com/office/drawing/2014/main" id="{3744D559-8E63-4FD3-A93C-201A9E52ECF2}"/>
              </a:ext>
            </a:extLst>
          </p:cNvPr>
          <p:cNvSpPr/>
          <p:nvPr/>
        </p:nvSpPr>
        <p:spPr>
          <a:xfrm>
            <a:off x="895600" y="3184186"/>
            <a:ext cx="718519" cy="777382"/>
          </a:xfrm>
          <a:prstGeom prst="flowChartConnector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</a:t>
            </a:r>
            <a:r>
              <a:rPr lang="en-US" sz="700" dirty="0">
                <a:solidFill>
                  <a:schemeClr val="tx1"/>
                </a:solidFill>
              </a:rPr>
              <a:t>g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01C808-140D-42F9-A4A5-1F7B6F4AFA9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248164" y="2193509"/>
            <a:ext cx="6697" cy="99067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33B354-2548-4D76-BCC0-463C6231A99A}"/>
              </a:ext>
            </a:extLst>
          </p:cNvPr>
          <p:cNvCxnSpPr>
            <a:cxnSpLocks/>
          </p:cNvCxnSpPr>
          <p:nvPr/>
        </p:nvCxnSpPr>
        <p:spPr>
          <a:xfrm>
            <a:off x="2760314" y="4096257"/>
            <a:ext cx="13662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F30724-EC47-4886-B73D-0EFDAD8104D9}"/>
              </a:ext>
            </a:extLst>
          </p:cNvPr>
          <p:cNvCxnSpPr>
            <a:cxnSpLocks/>
          </p:cNvCxnSpPr>
          <p:nvPr/>
        </p:nvCxnSpPr>
        <p:spPr>
          <a:xfrm>
            <a:off x="2113741" y="2193510"/>
            <a:ext cx="2012796" cy="619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BECAA4-6EE6-4273-894F-AA9950EFEAA6}"/>
              </a:ext>
            </a:extLst>
          </p:cNvPr>
          <p:cNvCxnSpPr>
            <a:cxnSpLocks/>
          </p:cNvCxnSpPr>
          <p:nvPr/>
        </p:nvCxnSpPr>
        <p:spPr>
          <a:xfrm>
            <a:off x="2765437" y="3387187"/>
            <a:ext cx="0" cy="70907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73E15C-1927-4BE1-849F-349AB5691CAD}"/>
              </a:ext>
            </a:extLst>
          </p:cNvPr>
          <p:cNvCxnSpPr>
            <a:cxnSpLocks/>
          </p:cNvCxnSpPr>
          <p:nvPr/>
        </p:nvCxnSpPr>
        <p:spPr>
          <a:xfrm>
            <a:off x="2765700" y="2193510"/>
            <a:ext cx="2" cy="10047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05347B-472E-4223-B9EA-D44B65AFFF79}"/>
              </a:ext>
            </a:extLst>
          </p:cNvPr>
          <p:cNvCxnSpPr>
            <a:cxnSpLocks/>
          </p:cNvCxnSpPr>
          <p:nvPr/>
        </p:nvCxnSpPr>
        <p:spPr>
          <a:xfrm rot="5400000">
            <a:off x="1661678" y="2235768"/>
            <a:ext cx="60302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FDCA3D-8310-42FA-9C5F-0BC69475114B}"/>
              </a:ext>
            </a:extLst>
          </p:cNvPr>
          <p:cNvCxnSpPr>
            <a:cxnSpLocks/>
          </p:cNvCxnSpPr>
          <p:nvPr/>
        </p:nvCxnSpPr>
        <p:spPr>
          <a:xfrm>
            <a:off x="2107776" y="1934253"/>
            <a:ext cx="6697" cy="61764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2F4BE-3003-428F-8E96-0A5DB9809818}"/>
              </a:ext>
            </a:extLst>
          </p:cNvPr>
          <p:cNvCxnSpPr>
            <a:cxnSpLocks/>
          </p:cNvCxnSpPr>
          <p:nvPr/>
        </p:nvCxnSpPr>
        <p:spPr>
          <a:xfrm>
            <a:off x="2481331" y="3213348"/>
            <a:ext cx="568737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047231-5F9B-4E0B-AB85-FA207AAFAF4C}"/>
              </a:ext>
            </a:extLst>
          </p:cNvPr>
          <p:cNvCxnSpPr>
            <a:cxnSpLocks/>
          </p:cNvCxnSpPr>
          <p:nvPr/>
        </p:nvCxnSpPr>
        <p:spPr>
          <a:xfrm>
            <a:off x="2475945" y="3387187"/>
            <a:ext cx="56873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B4F5B4-D5A4-4D92-ACE9-EB2013281D6A}"/>
              </a:ext>
            </a:extLst>
          </p:cNvPr>
          <p:cNvCxnSpPr>
            <a:cxnSpLocks/>
          </p:cNvCxnSpPr>
          <p:nvPr/>
        </p:nvCxnSpPr>
        <p:spPr>
          <a:xfrm>
            <a:off x="1251575" y="3968865"/>
            <a:ext cx="0" cy="77473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379F37-B8A6-4DD9-A592-E72CCF7F275A}"/>
              </a:ext>
            </a:extLst>
          </p:cNvPr>
          <p:cNvCxnSpPr>
            <a:cxnSpLocks/>
          </p:cNvCxnSpPr>
          <p:nvPr/>
        </p:nvCxnSpPr>
        <p:spPr>
          <a:xfrm>
            <a:off x="1006297" y="4743603"/>
            <a:ext cx="48373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AFA8AE-0FC7-4BB2-AEA5-A28035B6E80F}"/>
              </a:ext>
            </a:extLst>
          </p:cNvPr>
          <p:cNvCxnSpPr>
            <a:cxnSpLocks/>
          </p:cNvCxnSpPr>
          <p:nvPr/>
        </p:nvCxnSpPr>
        <p:spPr>
          <a:xfrm>
            <a:off x="1080620" y="4843258"/>
            <a:ext cx="32089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A3EE0B-68E4-43EF-9F05-3A918CE10A68}"/>
              </a:ext>
            </a:extLst>
          </p:cNvPr>
          <p:cNvCxnSpPr>
            <a:cxnSpLocks/>
          </p:cNvCxnSpPr>
          <p:nvPr/>
        </p:nvCxnSpPr>
        <p:spPr>
          <a:xfrm>
            <a:off x="1173707" y="4923747"/>
            <a:ext cx="15773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3F655-2A22-4692-B65A-13E11AC49DEE}"/>
              </a:ext>
            </a:extLst>
          </p:cNvPr>
          <p:cNvCxnSpPr>
            <a:cxnSpLocks/>
          </p:cNvCxnSpPr>
          <p:nvPr/>
        </p:nvCxnSpPr>
        <p:spPr>
          <a:xfrm>
            <a:off x="3197148" y="4635703"/>
            <a:ext cx="48373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707A23-8F8D-478E-B202-99C2BDA16DDF}"/>
              </a:ext>
            </a:extLst>
          </p:cNvPr>
          <p:cNvCxnSpPr>
            <a:cxnSpLocks/>
          </p:cNvCxnSpPr>
          <p:nvPr/>
        </p:nvCxnSpPr>
        <p:spPr>
          <a:xfrm>
            <a:off x="3271471" y="4735356"/>
            <a:ext cx="32089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E2932F-1C58-46B8-B59D-E69D54A9196A}"/>
              </a:ext>
            </a:extLst>
          </p:cNvPr>
          <p:cNvCxnSpPr>
            <a:cxnSpLocks/>
          </p:cNvCxnSpPr>
          <p:nvPr/>
        </p:nvCxnSpPr>
        <p:spPr>
          <a:xfrm>
            <a:off x="3364558" y="4815845"/>
            <a:ext cx="15773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3F9735-3CD9-4FFA-8E6E-089374630BED}"/>
              </a:ext>
            </a:extLst>
          </p:cNvPr>
          <p:cNvCxnSpPr>
            <a:cxnSpLocks/>
          </p:cNvCxnSpPr>
          <p:nvPr/>
        </p:nvCxnSpPr>
        <p:spPr>
          <a:xfrm flipH="1" flipV="1">
            <a:off x="3430364" y="4096257"/>
            <a:ext cx="1553" cy="5394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0A053C-43E7-4B88-B905-58A983C19FDC}"/>
              </a:ext>
            </a:extLst>
          </p:cNvPr>
          <p:cNvCxnSpPr>
            <a:cxnSpLocks/>
          </p:cNvCxnSpPr>
          <p:nvPr/>
        </p:nvCxnSpPr>
        <p:spPr>
          <a:xfrm>
            <a:off x="4126536" y="3213348"/>
            <a:ext cx="0" cy="88290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2A26AD-9225-4FA7-B279-1A965E501700}"/>
              </a:ext>
            </a:extLst>
          </p:cNvPr>
          <p:cNvCxnSpPr>
            <a:cxnSpLocks/>
          </p:cNvCxnSpPr>
          <p:nvPr/>
        </p:nvCxnSpPr>
        <p:spPr>
          <a:xfrm>
            <a:off x="3698757" y="2759218"/>
            <a:ext cx="844654" cy="89558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72B68-8ECE-4394-8B89-988BE31BCEDE}"/>
              </a:ext>
            </a:extLst>
          </p:cNvPr>
          <p:cNvCxnSpPr>
            <a:cxnSpLocks/>
          </p:cNvCxnSpPr>
          <p:nvPr/>
        </p:nvCxnSpPr>
        <p:spPr>
          <a:xfrm flipH="1">
            <a:off x="3698757" y="2759220"/>
            <a:ext cx="844652" cy="89558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DB96C5-5E98-4523-96B8-47E1AF5CB622}"/>
              </a:ext>
            </a:extLst>
          </p:cNvPr>
          <p:cNvCxnSpPr>
            <a:cxnSpLocks/>
          </p:cNvCxnSpPr>
          <p:nvPr/>
        </p:nvCxnSpPr>
        <p:spPr>
          <a:xfrm>
            <a:off x="4126536" y="2208842"/>
            <a:ext cx="0" cy="975345"/>
          </a:xfrm>
          <a:prstGeom prst="line">
            <a:avLst/>
          </a:prstGeom>
          <a:ln w="381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3BE3109-A95B-4EAA-972B-A1D119DEB282}"/>
              </a:ext>
            </a:extLst>
          </p:cNvPr>
          <p:cNvSpPr/>
          <p:nvPr/>
        </p:nvSpPr>
        <p:spPr>
          <a:xfrm>
            <a:off x="5606796" y="2902555"/>
            <a:ext cx="978408" cy="484632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1DD549-CC75-4C39-BA30-ED63B1859870}"/>
              </a:ext>
            </a:extLst>
          </p:cNvPr>
          <p:cNvCxnSpPr>
            <a:cxnSpLocks/>
          </p:cNvCxnSpPr>
          <p:nvPr/>
        </p:nvCxnSpPr>
        <p:spPr>
          <a:xfrm flipV="1">
            <a:off x="7096044" y="1969362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0D4D62-AC68-4752-9FFE-A64DCB34386D}"/>
              </a:ext>
            </a:extLst>
          </p:cNvPr>
          <p:cNvCxnSpPr>
            <a:cxnSpLocks/>
          </p:cNvCxnSpPr>
          <p:nvPr/>
        </p:nvCxnSpPr>
        <p:spPr>
          <a:xfrm>
            <a:off x="7933851" y="2174775"/>
            <a:ext cx="0" cy="591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22F03C-F97D-48BC-84A0-F2B5CA52343E}"/>
              </a:ext>
            </a:extLst>
          </p:cNvPr>
          <p:cNvCxnSpPr>
            <a:cxnSpLocks/>
          </p:cNvCxnSpPr>
          <p:nvPr/>
        </p:nvCxnSpPr>
        <p:spPr>
          <a:xfrm>
            <a:off x="7622123" y="2765902"/>
            <a:ext cx="6234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354D50-E60D-4F39-8356-995776D5B076}"/>
              </a:ext>
            </a:extLst>
          </p:cNvPr>
          <p:cNvCxnSpPr>
            <a:cxnSpLocks/>
          </p:cNvCxnSpPr>
          <p:nvPr/>
        </p:nvCxnSpPr>
        <p:spPr>
          <a:xfrm>
            <a:off x="7605121" y="2765901"/>
            <a:ext cx="546" cy="369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7C44FD2-BE37-41F6-A10D-144E2AF66C63}"/>
              </a:ext>
            </a:extLst>
          </p:cNvPr>
          <p:cNvCxnSpPr>
            <a:cxnSpLocks/>
          </p:cNvCxnSpPr>
          <p:nvPr/>
        </p:nvCxnSpPr>
        <p:spPr>
          <a:xfrm>
            <a:off x="8243267" y="2765901"/>
            <a:ext cx="0" cy="5865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AA5B88-7AC0-4A01-9556-44F432CBAA41}"/>
              </a:ext>
            </a:extLst>
          </p:cNvPr>
          <p:cNvCxnSpPr>
            <a:cxnSpLocks/>
          </p:cNvCxnSpPr>
          <p:nvPr/>
        </p:nvCxnSpPr>
        <p:spPr>
          <a:xfrm>
            <a:off x="8243266" y="3523113"/>
            <a:ext cx="0" cy="5081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D0566D-4B9E-4EA4-B5FC-89B4979610EB}"/>
              </a:ext>
            </a:extLst>
          </p:cNvPr>
          <p:cNvCxnSpPr>
            <a:cxnSpLocks/>
          </p:cNvCxnSpPr>
          <p:nvPr/>
        </p:nvCxnSpPr>
        <p:spPr>
          <a:xfrm>
            <a:off x="7605667" y="3680970"/>
            <a:ext cx="7216" cy="3503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C6685D-EB22-4A69-94D1-95E2CD0A9F53}"/>
              </a:ext>
            </a:extLst>
          </p:cNvPr>
          <p:cNvCxnSpPr>
            <a:cxnSpLocks/>
          </p:cNvCxnSpPr>
          <p:nvPr/>
        </p:nvCxnSpPr>
        <p:spPr>
          <a:xfrm flipH="1">
            <a:off x="7612883" y="4031283"/>
            <a:ext cx="6303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0FB2EB-5D57-455E-9EA9-78044B7B00D9}"/>
              </a:ext>
            </a:extLst>
          </p:cNvPr>
          <p:cNvCxnSpPr>
            <a:cxnSpLocks/>
          </p:cNvCxnSpPr>
          <p:nvPr/>
        </p:nvCxnSpPr>
        <p:spPr>
          <a:xfrm flipH="1">
            <a:off x="7919996" y="4031283"/>
            <a:ext cx="13855" cy="4319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1657AE8-6387-4A92-9B46-C55045FED2B6}"/>
              </a:ext>
            </a:extLst>
          </p:cNvPr>
          <p:cNvCxnSpPr>
            <a:cxnSpLocks/>
          </p:cNvCxnSpPr>
          <p:nvPr/>
        </p:nvCxnSpPr>
        <p:spPr>
          <a:xfrm>
            <a:off x="7970793" y="3352410"/>
            <a:ext cx="544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1CB2CA2-C9E5-4138-9709-6D28D2D8C98E}"/>
              </a:ext>
            </a:extLst>
          </p:cNvPr>
          <p:cNvCxnSpPr>
            <a:cxnSpLocks/>
          </p:cNvCxnSpPr>
          <p:nvPr/>
        </p:nvCxnSpPr>
        <p:spPr>
          <a:xfrm>
            <a:off x="7970793" y="3509506"/>
            <a:ext cx="544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9236E81-C9AF-4486-BB07-2D76D41C133A}"/>
              </a:ext>
            </a:extLst>
          </p:cNvPr>
          <p:cNvCxnSpPr>
            <a:cxnSpLocks/>
          </p:cNvCxnSpPr>
          <p:nvPr/>
        </p:nvCxnSpPr>
        <p:spPr>
          <a:xfrm flipH="1">
            <a:off x="7260947" y="2197521"/>
            <a:ext cx="67290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1C09328-5B3B-40AD-9470-5CDC4AC5226F}"/>
              </a:ext>
            </a:extLst>
          </p:cNvPr>
          <p:cNvCxnSpPr>
            <a:cxnSpLocks/>
          </p:cNvCxnSpPr>
          <p:nvPr/>
        </p:nvCxnSpPr>
        <p:spPr>
          <a:xfrm>
            <a:off x="9395501" y="2539911"/>
            <a:ext cx="171019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CDDDC-5765-48EE-A0A3-AFE157DDBA7B}"/>
              </a:ext>
            </a:extLst>
          </p:cNvPr>
          <p:cNvCxnSpPr>
            <a:cxnSpLocks/>
          </p:cNvCxnSpPr>
          <p:nvPr/>
        </p:nvCxnSpPr>
        <p:spPr>
          <a:xfrm>
            <a:off x="9801533" y="3613019"/>
            <a:ext cx="0" cy="41826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CB0302-408E-4CA0-82BF-526B9EDCC797}"/>
              </a:ext>
            </a:extLst>
          </p:cNvPr>
          <p:cNvCxnSpPr>
            <a:cxnSpLocks/>
          </p:cNvCxnSpPr>
          <p:nvPr/>
        </p:nvCxnSpPr>
        <p:spPr>
          <a:xfrm>
            <a:off x="9801786" y="2534317"/>
            <a:ext cx="2" cy="90799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7FFEF86-4234-452A-B452-F7EE95B75AF7}"/>
              </a:ext>
            </a:extLst>
          </p:cNvPr>
          <p:cNvCxnSpPr>
            <a:cxnSpLocks/>
          </p:cNvCxnSpPr>
          <p:nvPr/>
        </p:nvCxnSpPr>
        <p:spPr>
          <a:xfrm>
            <a:off x="9529313" y="3455923"/>
            <a:ext cx="54494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284DC5-9011-456E-9015-D270A5F4F2D1}"/>
              </a:ext>
            </a:extLst>
          </p:cNvPr>
          <p:cNvCxnSpPr>
            <a:cxnSpLocks/>
          </p:cNvCxnSpPr>
          <p:nvPr/>
        </p:nvCxnSpPr>
        <p:spPr>
          <a:xfrm>
            <a:off x="9524151" y="3613019"/>
            <a:ext cx="54494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6402A5-695B-4E11-BD5F-C8D5AA1D3687}"/>
              </a:ext>
            </a:extLst>
          </p:cNvPr>
          <p:cNvCxnSpPr>
            <a:cxnSpLocks/>
          </p:cNvCxnSpPr>
          <p:nvPr/>
        </p:nvCxnSpPr>
        <p:spPr>
          <a:xfrm>
            <a:off x="7697115" y="4487495"/>
            <a:ext cx="463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CE2FBBE-414D-4E9D-85EE-DC11936E5CBF}"/>
              </a:ext>
            </a:extLst>
          </p:cNvPr>
          <p:cNvCxnSpPr>
            <a:cxnSpLocks/>
          </p:cNvCxnSpPr>
          <p:nvPr/>
        </p:nvCxnSpPr>
        <p:spPr>
          <a:xfrm>
            <a:off x="7768328" y="4577550"/>
            <a:ext cx="3074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D9E7502-E210-4393-BB49-8CF20C2CDAE2}"/>
              </a:ext>
            </a:extLst>
          </p:cNvPr>
          <p:cNvCxnSpPr>
            <a:cxnSpLocks/>
          </p:cNvCxnSpPr>
          <p:nvPr/>
        </p:nvCxnSpPr>
        <p:spPr>
          <a:xfrm>
            <a:off x="7857522" y="4650287"/>
            <a:ext cx="151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71D89A-689E-43DF-82E8-87BAC2416FD3}"/>
              </a:ext>
            </a:extLst>
          </p:cNvPr>
          <p:cNvCxnSpPr>
            <a:cxnSpLocks/>
          </p:cNvCxnSpPr>
          <p:nvPr/>
        </p:nvCxnSpPr>
        <p:spPr>
          <a:xfrm flipV="1">
            <a:off x="7260947" y="1959568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6802F5D-13B0-4E91-82FC-D131CFE75339}"/>
              </a:ext>
            </a:extLst>
          </p:cNvPr>
          <p:cNvCxnSpPr>
            <a:cxnSpLocks/>
          </p:cNvCxnSpPr>
          <p:nvPr/>
        </p:nvCxnSpPr>
        <p:spPr>
          <a:xfrm flipH="1">
            <a:off x="7919996" y="2197521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9D402ED-5F46-4978-8FAB-99A838BE23B7}"/>
              </a:ext>
            </a:extLst>
          </p:cNvPr>
          <p:cNvCxnSpPr>
            <a:cxnSpLocks/>
          </p:cNvCxnSpPr>
          <p:nvPr/>
        </p:nvCxnSpPr>
        <p:spPr>
          <a:xfrm flipV="1">
            <a:off x="8668143" y="1979156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05685D-3C22-48D6-95BA-A04BB817A180}"/>
              </a:ext>
            </a:extLst>
          </p:cNvPr>
          <p:cNvCxnSpPr>
            <a:cxnSpLocks/>
          </p:cNvCxnSpPr>
          <p:nvPr/>
        </p:nvCxnSpPr>
        <p:spPr>
          <a:xfrm flipV="1">
            <a:off x="8833046" y="1969362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A417D33-C0E4-4C06-898B-D9F40F95511A}"/>
              </a:ext>
            </a:extLst>
          </p:cNvPr>
          <p:cNvCxnSpPr>
            <a:cxnSpLocks/>
          </p:cNvCxnSpPr>
          <p:nvPr/>
        </p:nvCxnSpPr>
        <p:spPr>
          <a:xfrm flipH="1">
            <a:off x="9801533" y="4031283"/>
            <a:ext cx="13041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B822AE9-EE4B-413A-9DC8-0D09839FAC98}"/>
              </a:ext>
            </a:extLst>
          </p:cNvPr>
          <p:cNvCxnSpPr>
            <a:cxnSpLocks/>
          </p:cNvCxnSpPr>
          <p:nvPr/>
        </p:nvCxnSpPr>
        <p:spPr>
          <a:xfrm>
            <a:off x="10452697" y="4031283"/>
            <a:ext cx="0" cy="41826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E5B4EAB-83DF-4EED-A9BF-25061D9C430F}"/>
              </a:ext>
            </a:extLst>
          </p:cNvPr>
          <p:cNvCxnSpPr>
            <a:cxnSpLocks/>
          </p:cNvCxnSpPr>
          <p:nvPr/>
        </p:nvCxnSpPr>
        <p:spPr>
          <a:xfrm>
            <a:off x="10216723" y="4487495"/>
            <a:ext cx="46349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AAFA15-DA9E-41B5-AD7C-DBAE75EB4D9E}"/>
              </a:ext>
            </a:extLst>
          </p:cNvPr>
          <p:cNvCxnSpPr>
            <a:cxnSpLocks/>
          </p:cNvCxnSpPr>
          <p:nvPr/>
        </p:nvCxnSpPr>
        <p:spPr>
          <a:xfrm>
            <a:off x="10287936" y="4577550"/>
            <a:ext cx="30747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474893-1F53-4C4D-8BB2-DEC81E1CB2CA}"/>
              </a:ext>
            </a:extLst>
          </p:cNvPr>
          <p:cNvCxnSpPr>
            <a:cxnSpLocks/>
          </p:cNvCxnSpPr>
          <p:nvPr/>
        </p:nvCxnSpPr>
        <p:spPr>
          <a:xfrm>
            <a:off x="10377130" y="4650287"/>
            <a:ext cx="15113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271FD2E-0B36-456A-B17A-B9A5C0F7C085}"/>
              </a:ext>
            </a:extLst>
          </p:cNvPr>
          <p:cNvCxnSpPr>
            <a:cxnSpLocks/>
          </p:cNvCxnSpPr>
          <p:nvPr/>
        </p:nvCxnSpPr>
        <p:spPr>
          <a:xfrm flipV="1">
            <a:off x="9230598" y="2328902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62F18E6-4F2B-42AF-8643-CD5A5DBAA6DB}"/>
              </a:ext>
            </a:extLst>
          </p:cNvPr>
          <p:cNvCxnSpPr>
            <a:cxnSpLocks/>
          </p:cNvCxnSpPr>
          <p:nvPr/>
        </p:nvCxnSpPr>
        <p:spPr>
          <a:xfrm flipV="1">
            <a:off x="9395501" y="2319108"/>
            <a:ext cx="0" cy="43041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A43D59-821B-4E1B-8FFE-B99DCE8BEDB4}"/>
              </a:ext>
            </a:extLst>
          </p:cNvPr>
          <p:cNvCxnSpPr>
            <a:cxnSpLocks/>
          </p:cNvCxnSpPr>
          <p:nvPr/>
        </p:nvCxnSpPr>
        <p:spPr>
          <a:xfrm>
            <a:off x="7919996" y="2534315"/>
            <a:ext cx="130441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46B3D3-14A0-4A40-A9A6-D6999D14B6F5}"/>
              </a:ext>
            </a:extLst>
          </p:cNvPr>
          <p:cNvCxnSpPr>
            <a:cxnSpLocks/>
          </p:cNvCxnSpPr>
          <p:nvPr/>
        </p:nvCxnSpPr>
        <p:spPr>
          <a:xfrm flipH="1">
            <a:off x="8833046" y="2197521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8054C74-6EB0-4898-BA04-44B83FF5FCA2}"/>
              </a:ext>
            </a:extLst>
          </p:cNvPr>
          <p:cNvCxnSpPr>
            <a:cxnSpLocks/>
          </p:cNvCxnSpPr>
          <p:nvPr/>
        </p:nvCxnSpPr>
        <p:spPr>
          <a:xfrm flipH="1">
            <a:off x="6369638" y="2197521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54ED789E-E17E-4B46-BE79-27A511BFC423}"/>
              </a:ext>
            </a:extLst>
          </p:cNvPr>
          <p:cNvSpPr/>
          <p:nvPr/>
        </p:nvSpPr>
        <p:spPr>
          <a:xfrm>
            <a:off x="5277854" y="1934253"/>
            <a:ext cx="881647" cy="430414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11B809F3-77AE-40E8-BC12-6DAB89DB0073}"/>
              </a:ext>
            </a:extLst>
          </p:cNvPr>
          <p:cNvSpPr/>
          <p:nvPr/>
        </p:nvSpPr>
        <p:spPr>
          <a:xfrm>
            <a:off x="9848318" y="1936120"/>
            <a:ext cx="1057624" cy="430414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4D8E4F-8726-497C-935C-F74E639DB4FE}"/>
              </a:ext>
            </a:extLst>
          </p:cNvPr>
          <p:cNvCxnSpPr>
            <a:cxnSpLocks/>
          </p:cNvCxnSpPr>
          <p:nvPr/>
        </p:nvCxnSpPr>
        <p:spPr>
          <a:xfrm>
            <a:off x="11105117" y="3311992"/>
            <a:ext cx="0" cy="71929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EA49592-AA5C-4274-889D-9A74C7899A0F}"/>
              </a:ext>
            </a:extLst>
          </p:cNvPr>
          <p:cNvGrpSpPr/>
          <p:nvPr/>
        </p:nvGrpSpPr>
        <p:grpSpPr>
          <a:xfrm>
            <a:off x="10677338" y="2857862"/>
            <a:ext cx="844654" cy="914400"/>
            <a:chOff x="10677338" y="2857862"/>
            <a:chExt cx="844654" cy="9144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0A15307-CBC4-4879-9433-CC7B0E643D0C}"/>
                </a:ext>
              </a:extLst>
            </p:cNvPr>
            <p:cNvCxnSpPr>
              <a:cxnSpLocks/>
            </p:cNvCxnSpPr>
            <p:nvPr/>
          </p:nvCxnSpPr>
          <p:spPr>
            <a:xfrm>
              <a:off x="10677338" y="2857862"/>
              <a:ext cx="844654" cy="91440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83D5210-3699-4D5A-839A-F69CED261F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77338" y="2857864"/>
              <a:ext cx="844652" cy="89558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95FA097-D22B-470D-BA52-77EBE41205D2}"/>
              </a:ext>
            </a:extLst>
          </p:cNvPr>
          <p:cNvCxnSpPr>
            <a:cxnSpLocks/>
          </p:cNvCxnSpPr>
          <p:nvPr/>
        </p:nvCxnSpPr>
        <p:spPr>
          <a:xfrm>
            <a:off x="11105117" y="2551901"/>
            <a:ext cx="0" cy="730930"/>
          </a:xfrm>
          <a:prstGeom prst="line">
            <a:avLst/>
          </a:prstGeom>
          <a:ln w="381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5EBC98-CE9A-4B19-ADCA-934A16671169}"/>
              </a:ext>
            </a:extLst>
          </p:cNvPr>
          <p:cNvSpPr txBox="1"/>
          <p:nvPr/>
        </p:nvSpPr>
        <p:spPr>
          <a:xfrm>
            <a:off x="11063335" y="0"/>
            <a:ext cx="111942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Transmon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7F0DB120-B9DF-4228-B2E6-626C8D33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441872"/>
            <a:ext cx="10972800" cy="976745"/>
          </a:xfrm>
        </p:spPr>
        <p:txBody>
          <a:bodyPr/>
          <a:lstStyle/>
          <a:p>
            <a:r>
              <a:rPr lang="en-US" dirty="0"/>
              <a:t>Next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693767F-9B10-49A1-A4EB-1CA620DD7E6C}"/>
              </a:ext>
            </a:extLst>
          </p:cNvPr>
          <p:cNvGrpSpPr/>
          <p:nvPr/>
        </p:nvGrpSpPr>
        <p:grpSpPr>
          <a:xfrm>
            <a:off x="7463034" y="3125433"/>
            <a:ext cx="285266" cy="580237"/>
            <a:chOff x="7640841" y="1212510"/>
            <a:chExt cx="582904" cy="1271684"/>
          </a:xfrm>
        </p:grpSpPr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FB974DA4-6A75-4BFF-A9DA-E25C04CAC488}"/>
                </a:ext>
              </a:extLst>
            </p:cNvPr>
            <p:cNvSpPr/>
            <p:nvPr/>
          </p:nvSpPr>
          <p:spPr>
            <a:xfrm rot="16200000">
              <a:off x="7660211" y="192066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75A49A63-F12F-4120-B1F3-679C7BD7415D}"/>
                </a:ext>
              </a:extLst>
            </p:cNvPr>
            <p:cNvSpPr/>
            <p:nvPr/>
          </p:nvSpPr>
          <p:spPr>
            <a:xfrm rot="16200000">
              <a:off x="7660211" y="155690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32AA80E9-A889-4E00-A766-EF088ABBB97F}"/>
                </a:ext>
              </a:extLst>
            </p:cNvPr>
            <p:cNvSpPr/>
            <p:nvPr/>
          </p:nvSpPr>
          <p:spPr>
            <a:xfrm rot="16200000">
              <a:off x="7660211" y="1193140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FF1140CF-9503-4CA2-A9C7-855E096BF4CA}"/>
                </a:ext>
              </a:extLst>
            </p:cNvPr>
            <p:cNvSpPr/>
            <p:nvPr/>
          </p:nvSpPr>
          <p:spPr>
            <a:xfrm rot="5400000">
              <a:off x="7808056" y="1526775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8BDAD6B-9097-4216-BCC5-888B177F1D23}"/>
                </a:ext>
              </a:extLst>
            </p:cNvPr>
            <p:cNvSpPr/>
            <p:nvPr/>
          </p:nvSpPr>
          <p:spPr>
            <a:xfrm rot="5400000">
              <a:off x="7842089" y="1890536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47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EA1F0C-EC01-4889-9141-CD192B5DD441}"/>
              </a:ext>
            </a:extLst>
          </p:cNvPr>
          <p:cNvSpPr/>
          <p:nvPr/>
        </p:nvSpPr>
        <p:spPr>
          <a:xfrm>
            <a:off x="2374082" y="1898169"/>
            <a:ext cx="5644549" cy="19335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A1C36-5BE4-41E2-A7DE-3B756C7A8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1935"/>
            <a:ext cx="10972800" cy="866775"/>
          </a:xfrm>
        </p:spPr>
        <p:txBody>
          <a:bodyPr/>
          <a:lstStyle/>
          <a:p>
            <a:r>
              <a:rPr lang="en-US" dirty="0"/>
              <a:t>Coplanar waveguide resonator</a:t>
            </a:r>
            <a:br>
              <a:rPr lang="en-US" dirty="0"/>
            </a:br>
            <a:r>
              <a:rPr lang="en-US" sz="1800" dirty="0"/>
              <a:t>LC circuit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A056C-7F31-4483-8E4C-0D3B8E74E226}"/>
              </a:ext>
            </a:extLst>
          </p:cNvPr>
          <p:cNvSpPr/>
          <p:nvPr/>
        </p:nvSpPr>
        <p:spPr>
          <a:xfrm>
            <a:off x="2360764" y="1898169"/>
            <a:ext cx="5644549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90113-0B81-4077-A87D-E587BB51087D}"/>
              </a:ext>
            </a:extLst>
          </p:cNvPr>
          <p:cNvSpPr/>
          <p:nvPr/>
        </p:nvSpPr>
        <p:spPr>
          <a:xfrm>
            <a:off x="2360764" y="3498368"/>
            <a:ext cx="5644549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7F0FA2-58EE-4E91-A0C8-C3BF3382A557}"/>
              </a:ext>
            </a:extLst>
          </p:cNvPr>
          <p:cNvSpPr/>
          <p:nvPr/>
        </p:nvSpPr>
        <p:spPr>
          <a:xfrm>
            <a:off x="2360764" y="2698268"/>
            <a:ext cx="623526" cy="333376"/>
          </a:xfrm>
          <a:prstGeom prst="rect">
            <a:avLst/>
          </a:prstGeom>
          <a:solidFill>
            <a:srgbClr val="00B0F0"/>
          </a:solidFill>
          <a:ln>
            <a:solidFill>
              <a:srgbClr val="0D36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DCCD20-F4ED-450A-AEB4-76183AA69F07}"/>
              </a:ext>
            </a:extLst>
          </p:cNvPr>
          <p:cNvSpPr/>
          <p:nvPr/>
        </p:nvSpPr>
        <p:spPr>
          <a:xfrm>
            <a:off x="3244091" y="2698268"/>
            <a:ext cx="3877893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411CCB-FE42-495E-8970-40F102138576}"/>
              </a:ext>
            </a:extLst>
          </p:cNvPr>
          <p:cNvSpPr/>
          <p:nvPr/>
        </p:nvSpPr>
        <p:spPr>
          <a:xfrm>
            <a:off x="7381787" y="2698268"/>
            <a:ext cx="623526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B62BC16-8206-4CFF-BB9B-FE9BF228BEE2}"/>
              </a:ext>
            </a:extLst>
          </p:cNvPr>
          <p:cNvSpPr/>
          <p:nvPr/>
        </p:nvSpPr>
        <p:spPr>
          <a:xfrm>
            <a:off x="237096" y="2487547"/>
            <a:ext cx="1863865" cy="733245"/>
          </a:xfrm>
          <a:custGeom>
            <a:avLst/>
            <a:gdLst>
              <a:gd name="connsiteX0" fmla="*/ 0 w 2803585"/>
              <a:gd name="connsiteY0" fmla="*/ 0 h 733245"/>
              <a:gd name="connsiteX1" fmla="*/ 422695 w 2803585"/>
              <a:gd name="connsiteY1" fmla="*/ 698739 h 733245"/>
              <a:gd name="connsiteX2" fmla="*/ 828136 w 2803585"/>
              <a:gd name="connsiteY2" fmla="*/ 8626 h 733245"/>
              <a:gd name="connsiteX3" fmla="*/ 1285336 w 2803585"/>
              <a:gd name="connsiteY3" fmla="*/ 733245 h 733245"/>
              <a:gd name="connsiteX4" fmla="*/ 1673525 w 2803585"/>
              <a:gd name="connsiteY4" fmla="*/ 8626 h 733245"/>
              <a:gd name="connsiteX5" fmla="*/ 2035834 w 2803585"/>
              <a:gd name="connsiteY5" fmla="*/ 715992 h 733245"/>
              <a:gd name="connsiteX6" fmla="*/ 2337759 w 2803585"/>
              <a:gd name="connsiteY6" fmla="*/ 69011 h 733245"/>
              <a:gd name="connsiteX7" fmla="*/ 2570672 w 2803585"/>
              <a:gd name="connsiteY7" fmla="*/ 465826 h 733245"/>
              <a:gd name="connsiteX8" fmla="*/ 2794959 w 2803585"/>
              <a:gd name="connsiteY8" fmla="*/ 370936 h 733245"/>
              <a:gd name="connsiteX9" fmla="*/ 2794959 w 2803585"/>
              <a:gd name="connsiteY9" fmla="*/ 370936 h 733245"/>
              <a:gd name="connsiteX10" fmla="*/ 2803585 w 2803585"/>
              <a:gd name="connsiteY10" fmla="*/ 370936 h 73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585" h="733245">
                <a:moveTo>
                  <a:pt x="0" y="0"/>
                </a:moveTo>
                <a:cubicBezTo>
                  <a:pt x="142336" y="348650"/>
                  <a:pt x="284672" y="697301"/>
                  <a:pt x="422695" y="698739"/>
                </a:cubicBezTo>
                <a:cubicBezTo>
                  <a:pt x="560718" y="700177"/>
                  <a:pt x="684363" y="2875"/>
                  <a:pt x="828136" y="8626"/>
                </a:cubicBezTo>
                <a:cubicBezTo>
                  <a:pt x="971909" y="14377"/>
                  <a:pt x="1144438" y="733245"/>
                  <a:pt x="1285336" y="733245"/>
                </a:cubicBezTo>
                <a:cubicBezTo>
                  <a:pt x="1426234" y="733245"/>
                  <a:pt x="1548442" y="11502"/>
                  <a:pt x="1673525" y="8626"/>
                </a:cubicBezTo>
                <a:cubicBezTo>
                  <a:pt x="1798608" y="5751"/>
                  <a:pt x="1925128" y="705928"/>
                  <a:pt x="2035834" y="715992"/>
                </a:cubicBezTo>
                <a:cubicBezTo>
                  <a:pt x="2146540" y="726056"/>
                  <a:pt x="2248619" y="110705"/>
                  <a:pt x="2337759" y="69011"/>
                </a:cubicBezTo>
                <a:cubicBezTo>
                  <a:pt x="2426899" y="27317"/>
                  <a:pt x="2494472" y="415505"/>
                  <a:pt x="2570672" y="465826"/>
                </a:cubicBezTo>
                <a:cubicBezTo>
                  <a:pt x="2646872" y="516147"/>
                  <a:pt x="2794959" y="370936"/>
                  <a:pt x="2794959" y="370936"/>
                </a:cubicBezTo>
                <a:lnTo>
                  <a:pt x="2794959" y="370936"/>
                </a:lnTo>
                <a:lnTo>
                  <a:pt x="2803585" y="370936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925A624-89F6-4E8E-AB16-65179F64B9FB}"/>
              </a:ext>
            </a:extLst>
          </p:cNvPr>
          <p:cNvSpPr/>
          <p:nvPr/>
        </p:nvSpPr>
        <p:spPr>
          <a:xfrm>
            <a:off x="1147312" y="2491599"/>
            <a:ext cx="623527" cy="733245"/>
          </a:xfrm>
          <a:custGeom>
            <a:avLst/>
            <a:gdLst>
              <a:gd name="connsiteX0" fmla="*/ 0 w 2803585"/>
              <a:gd name="connsiteY0" fmla="*/ 0 h 733245"/>
              <a:gd name="connsiteX1" fmla="*/ 422695 w 2803585"/>
              <a:gd name="connsiteY1" fmla="*/ 698739 h 733245"/>
              <a:gd name="connsiteX2" fmla="*/ 828136 w 2803585"/>
              <a:gd name="connsiteY2" fmla="*/ 8626 h 733245"/>
              <a:gd name="connsiteX3" fmla="*/ 1285336 w 2803585"/>
              <a:gd name="connsiteY3" fmla="*/ 733245 h 733245"/>
              <a:gd name="connsiteX4" fmla="*/ 1673525 w 2803585"/>
              <a:gd name="connsiteY4" fmla="*/ 8626 h 733245"/>
              <a:gd name="connsiteX5" fmla="*/ 2035834 w 2803585"/>
              <a:gd name="connsiteY5" fmla="*/ 715992 h 733245"/>
              <a:gd name="connsiteX6" fmla="*/ 2337759 w 2803585"/>
              <a:gd name="connsiteY6" fmla="*/ 69011 h 733245"/>
              <a:gd name="connsiteX7" fmla="*/ 2570672 w 2803585"/>
              <a:gd name="connsiteY7" fmla="*/ 465826 h 733245"/>
              <a:gd name="connsiteX8" fmla="*/ 2794959 w 2803585"/>
              <a:gd name="connsiteY8" fmla="*/ 370936 h 733245"/>
              <a:gd name="connsiteX9" fmla="*/ 2794959 w 2803585"/>
              <a:gd name="connsiteY9" fmla="*/ 370936 h 733245"/>
              <a:gd name="connsiteX10" fmla="*/ 2803585 w 2803585"/>
              <a:gd name="connsiteY10" fmla="*/ 370936 h 73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585" h="733245">
                <a:moveTo>
                  <a:pt x="0" y="0"/>
                </a:moveTo>
                <a:cubicBezTo>
                  <a:pt x="142336" y="348650"/>
                  <a:pt x="284672" y="697301"/>
                  <a:pt x="422695" y="698739"/>
                </a:cubicBezTo>
                <a:cubicBezTo>
                  <a:pt x="560718" y="700177"/>
                  <a:pt x="684363" y="2875"/>
                  <a:pt x="828136" y="8626"/>
                </a:cubicBezTo>
                <a:cubicBezTo>
                  <a:pt x="971909" y="14377"/>
                  <a:pt x="1144438" y="733245"/>
                  <a:pt x="1285336" y="733245"/>
                </a:cubicBezTo>
                <a:cubicBezTo>
                  <a:pt x="1426234" y="733245"/>
                  <a:pt x="1548442" y="11502"/>
                  <a:pt x="1673525" y="8626"/>
                </a:cubicBezTo>
                <a:cubicBezTo>
                  <a:pt x="1798608" y="5751"/>
                  <a:pt x="1925128" y="705928"/>
                  <a:pt x="2035834" y="715992"/>
                </a:cubicBezTo>
                <a:cubicBezTo>
                  <a:pt x="2146540" y="726056"/>
                  <a:pt x="2248619" y="110705"/>
                  <a:pt x="2337759" y="69011"/>
                </a:cubicBezTo>
                <a:cubicBezTo>
                  <a:pt x="2426899" y="27317"/>
                  <a:pt x="2494472" y="415505"/>
                  <a:pt x="2570672" y="465826"/>
                </a:cubicBezTo>
                <a:cubicBezTo>
                  <a:pt x="2646872" y="516147"/>
                  <a:pt x="2794959" y="370936"/>
                  <a:pt x="2794959" y="370936"/>
                </a:cubicBezTo>
                <a:lnTo>
                  <a:pt x="2794959" y="370936"/>
                </a:lnTo>
                <a:lnTo>
                  <a:pt x="2803585" y="370936"/>
                </a:ln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1FC4D9-FD43-4811-AA6D-1BF3D01DFE32}"/>
              </a:ext>
            </a:extLst>
          </p:cNvPr>
          <p:cNvSpPr/>
          <p:nvPr/>
        </p:nvSpPr>
        <p:spPr>
          <a:xfrm>
            <a:off x="4810214" y="3064261"/>
            <a:ext cx="404469" cy="39735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n>
                <a:solidFill>
                  <a:srgbClr val="7030A0"/>
                </a:solidFill>
              </a:ln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82795F77-DAFC-44FF-972C-6A2AFBF20FF9}"/>
              </a:ext>
            </a:extLst>
          </p:cNvPr>
          <p:cNvSpPr/>
          <p:nvPr/>
        </p:nvSpPr>
        <p:spPr>
          <a:xfrm rot="20744366">
            <a:off x="7877188" y="2177715"/>
            <a:ext cx="1673211" cy="187230"/>
          </a:xfrm>
          <a:prstGeom prst="leftArrow">
            <a:avLst/>
          </a:prstGeom>
          <a:solidFill>
            <a:srgbClr val="A9D18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28DD7A-1065-455E-9C3C-9D0858209F14}"/>
              </a:ext>
            </a:extLst>
          </p:cNvPr>
          <p:cNvSpPr txBox="1"/>
          <p:nvPr/>
        </p:nvSpPr>
        <p:spPr>
          <a:xfrm>
            <a:off x="9670472" y="188019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 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B58F0080-FE99-42D7-BE43-A726E9CA5239}"/>
              </a:ext>
            </a:extLst>
          </p:cNvPr>
          <p:cNvSpPr/>
          <p:nvPr/>
        </p:nvSpPr>
        <p:spPr>
          <a:xfrm>
            <a:off x="7997261" y="3571441"/>
            <a:ext cx="1673211" cy="187230"/>
          </a:xfrm>
          <a:prstGeom prst="leftArrow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0F6E65-5207-4C1D-83BF-8AF40EFC414F}"/>
              </a:ext>
            </a:extLst>
          </p:cNvPr>
          <p:cNvSpPr txBox="1"/>
          <p:nvPr/>
        </p:nvSpPr>
        <p:spPr>
          <a:xfrm>
            <a:off x="9831236" y="3480390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Superconductor 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D89679F-10CB-4EEF-B3CA-B06BB5D0A056}"/>
              </a:ext>
            </a:extLst>
          </p:cNvPr>
          <p:cNvSpPr/>
          <p:nvPr/>
        </p:nvSpPr>
        <p:spPr>
          <a:xfrm>
            <a:off x="6745821" y="2501570"/>
            <a:ext cx="1171721" cy="733245"/>
          </a:xfrm>
          <a:custGeom>
            <a:avLst/>
            <a:gdLst>
              <a:gd name="connsiteX0" fmla="*/ 0 w 2803585"/>
              <a:gd name="connsiteY0" fmla="*/ 0 h 733245"/>
              <a:gd name="connsiteX1" fmla="*/ 422695 w 2803585"/>
              <a:gd name="connsiteY1" fmla="*/ 698739 h 733245"/>
              <a:gd name="connsiteX2" fmla="*/ 828136 w 2803585"/>
              <a:gd name="connsiteY2" fmla="*/ 8626 h 733245"/>
              <a:gd name="connsiteX3" fmla="*/ 1285336 w 2803585"/>
              <a:gd name="connsiteY3" fmla="*/ 733245 h 733245"/>
              <a:gd name="connsiteX4" fmla="*/ 1673525 w 2803585"/>
              <a:gd name="connsiteY4" fmla="*/ 8626 h 733245"/>
              <a:gd name="connsiteX5" fmla="*/ 2035834 w 2803585"/>
              <a:gd name="connsiteY5" fmla="*/ 715992 h 733245"/>
              <a:gd name="connsiteX6" fmla="*/ 2337759 w 2803585"/>
              <a:gd name="connsiteY6" fmla="*/ 69011 h 733245"/>
              <a:gd name="connsiteX7" fmla="*/ 2570672 w 2803585"/>
              <a:gd name="connsiteY7" fmla="*/ 465826 h 733245"/>
              <a:gd name="connsiteX8" fmla="*/ 2794959 w 2803585"/>
              <a:gd name="connsiteY8" fmla="*/ 370936 h 733245"/>
              <a:gd name="connsiteX9" fmla="*/ 2794959 w 2803585"/>
              <a:gd name="connsiteY9" fmla="*/ 370936 h 733245"/>
              <a:gd name="connsiteX10" fmla="*/ 2803585 w 2803585"/>
              <a:gd name="connsiteY10" fmla="*/ 370936 h 73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585" h="733245">
                <a:moveTo>
                  <a:pt x="0" y="0"/>
                </a:moveTo>
                <a:cubicBezTo>
                  <a:pt x="142336" y="348650"/>
                  <a:pt x="284672" y="697301"/>
                  <a:pt x="422695" y="698739"/>
                </a:cubicBezTo>
                <a:cubicBezTo>
                  <a:pt x="560718" y="700177"/>
                  <a:pt x="684363" y="2875"/>
                  <a:pt x="828136" y="8626"/>
                </a:cubicBezTo>
                <a:cubicBezTo>
                  <a:pt x="971909" y="14377"/>
                  <a:pt x="1144438" y="733245"/>
                  <a:pt x="1285336" y="733245"/>
                </a:cubicBezTo>
                <a:cubicBezTo>
                  <a:pt x="1426234" y="733245"/>
                  <a:pt x="1548442" y="11502"/>
                  <a:pt x="1673525" y="8626"/>
                </a:cubicBezTo>
                <a:cubicBezTo>
                  <a:pt x="1798608" y="5751"/>
                  <a:pt x="1925128" y="705928"/>
                  <a:pt x="2035834" y="715992"/>
                </a:cubicBezTo>
                <a:cubicBezTo>
                  <a:pt x="2146540" y="726056"/>
                  <a:pt x="2248619" y="110705"/>
                  <a:pt x="2337759" y="69011"/>
                </a:cubicBezTo>
                <a:cubicBezTo>
                  <a:pt x="2426899" y="27317"/>
                  <a:pt x="2494472" y="415505"/>
                  <a:pt x="2570672" y="465826"/>
                </a:cubicBezTo>
                <a:cubicBezTo>
                  <a:pt x="2646872" y="516147"/>
                  <a:pt x="2794959" y="370936"/>
                  <a:pt x="2794959" y="370936"/>
                </a:cubicBezTo>
                <a:lnTo>
                  <a:pt x="2794959" y="370936"/>
                </a:lnTo>
                <a:lnTo>
                  <a:pt x="2803585" y="370936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52C8ACE7-7A66-4D6C-A4BA-7C10F3C57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877338"/>
            <a:ext cx="6136221" cy="1248826"/>
          </a:xfrm>
        </p:spPr>
        <p:txBody>
          <a:bodyPr>
            <a:normAutofit/>
          </a:bodyPr>
          <a:lstStyle/>
          <a:p>
            <a:r>
              <a:rPr lang="en-US" dirty="0"/>
              <a:t>This is a LC circuit</a:t>
            </a:r>
          </a:p>
          <a:p>
            <a:r>
              <a:rPr lang="en-US" dirty="0"/>
              <a:t>Resonant frequency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0C0CC-182A-4CB8-A3A0-658DE5EE320F}"/>
              </a:ext>
            </a:extLst>
          </p:cNvPr>
          <p:cNvSpPr txBox="1"/>
          <p:nvPr/>
        </p:nvSpPr>
        <p:spPr>
          <a:xfrm>
            <a:off x="11063335" y="0"/>
            <a:ext cx="111942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Transmon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07828A-6161-49D3-97B8-DB212B851AE7}"/>
              </a:ext>
            </a:extLst>
          </p:cNvPr>
          <p:cNvCxnSpPr>
            <a:cxnSpLocks/>
          </p:cNvCxnSpPr>
          <p:nvPr/>
        </p:nvCxnSpPr>
        <p:spPr>
          <a:xfrm flipV="1">
            <a:off x="8400458" y="4064243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5C7659-183F-42FB-8392-ADCFF870155A}"/>
              </a:ext>
            </a:extLst>
          </p:cNvPr>
          <p:cNvCxnSpPr>
            <a:cxnSpLocks/>
          </p:cNvCxnSpPr>
          <p:nvPr/>
        </p:nvCxnSpPr>
        <p:spPr>
          <a:xfrm>
            <a:off x="9238265" y="4269656"/>
            <a:ext cx="0" cy="591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3EB2E3-2835-4436-BEC2-3B9CA72E6040}"/>
              </a:ext>
            </a:extLst>
          </p:cNvPr>
          <p:cNvCxnSpPr>
            <a:cxnSpLocks/>
          </p:cNvCxnSpPr>
          <p:nvPr/>
        </p:nvCxnSpPr>
        <p:spPr>
          <a:xfrm>
            <a:off x="8926537" y="4860783"/>
            <a:ext cx="6234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DE75C5-6A10-4443-BA10-26E0AB50AEEF}"/>
              </a:ext>
            </a:extLst>
          </p:cNvPr>
          <p:cNvCxnSpPr>
            <a:cxnSpLocks/>
          </p:cNvCxnSpPr>
          <p:nvPr/>
        </p:nvCxnSpPr>
        <p:spPr>
          <a:xfrm flipH="1">
            <a:off x="8910081" y="4860783"/>
            <a:ext cx="16456" cy="3698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29854-F8BB-472B-9883-4460B7AA60B0}"/>
              </a:ext>
            </a:extLst>
          </p:cNvPr>
          <p:cNvCxnSpPr>
            <a:cxnSpLocks/>
          </p:cNvCxnSpPr>
          <p:nvPr/>
        </p:nvCxnSpPr>
        <p:spPr>
          <a:xfrm>
            <a:off x="9547681" y="4860782"/>
            <a:ext cx="0" cy="5865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4E36DC-200B-4EEC-AA47-503C264EA139}"/>
              </a:ext>
            </a:extLst>
          </p:cNvPr>
          <p:cNvCxnSpPr>
            <a:cxnSpLocks/>
          </p:cNvCxnSpPr>
          <p:nvPr/>
        </p:nvCxnSpPr>
        <p:spPr>
          <a:xfrm>
            <a:off x="9547680" y="5617994"/>
            <a:ext cx="0" cy="5081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483B18-8BD4-4188-B404-F64B58508DB1}"/>
              </a:ext>
            </a:extLst>
          </p:cNvPr>
          <p:cNvCxnSpPr>
            <a:cxnSpLocks/>
          </p:cNvCxnSpPr>
          <p:nvPr/>
        </p:nvCxnSpPr>
        <p:spPr>
          <a:xfrm>
            <a:off x="8910081" y="5775851"/>
            <a:ext cx="7216" cy="3503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3A0DCC-B543-4D9C-9120-A6EE0AAA53BB}"/>
              </a:ext>
            </a:extLst>
          </p:cNvPr>
          <p:cNvCxnSpPr>
            <a:cxnSpLocks/>
          </p:cNvCxnSpPr>
          <p:nvPr/>
        </p:nvCxnSpPr>
        <p:spPr>
          <a:xfrm flipH="1">
            <a:off x="8917297" y="6126164"/>
            <a:ext cx="6303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C39AB4-1823-4489-9836-F9B378AA10C6}"/>
              </a:ext>
            </a:extLst>
          </p:cNvPr>
          <p:cNvCxnSpPr>
            <a:cxnSpLocks/>
          </p:cNvCxnSpPr>
          <p:nvPr/>
        </p:nvCxnSpPr>
        <p:spPr>
          <a:xfrm flipH="1">
            <a:off x="9224410" y="6126164"/>
            <a:ext cx="13855" cy="4319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900BE3-5384-4925-9D2E-6998F767DA44}"/>
              </a:ext>
            </a:extLst>
          </p:cNvPr>
          <p:cNvCxnSpPr>
            <a:cxnSpLocks/>
          </p:cNvCxnSpPr>
          <p:nvPr/>
        </p:nvCxnSpPr>
        <p:spPr>
          <a:xfrm>
            <a:off x="9275207" y="5447291"/>
            <a:ext cx="544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B3247B-8738-4664-A7BB-9EFC3ACE3F52}"/>
              </a:ext>
            </a:extLst>
          </p:cNvPr>
          <p:cNvCxnSpPr>
            <a:cxnSpLocks/>
          </p:cNvCxnSpPr>
          <p:nvPr/>
        </p:nvCxnSpPr>
        <p:spPr>
          <a:xfrm>
            <a:off x="9275207" y="5604387"/>
            <a:ext cx="544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D805106-7D41-4589-A80A-A108CAB6DCDE}"/>
              </a:ext>
            </a:extLst>
          </p:cNvPr>
          <p:cNvCxnSpPr>
            <a:cxnSpLocks/>
          </p:cNvCxnSpPr>
          <p:nvPr/>
        </p:nvCxnSpPr>
        <p:spPr>
          <a:xfrm flipH="1">
            <a:off x="8565361" y="4292402"/>
            <a:ext cx="67290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07A211C-C6C9-45B6-B8C1-572541E64452}"/>
              </a:ext>
            </a:extLst>
          </p:cNvPr>
          <p:cNvCxnSpPr>
            <a:cxnSpLocks/>
          </p:cNvCxnSpPr>
          <p:nvPr/>
        </p:nvCxnSpPr>
        <p:spPr>
          <a:xfrm>
            <a:off x="9001529" y="6582376"/>
            <a:ext cx="463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4470B7-B141-48F3-A749-6EE437EF7B68}"/>
              </a:ext>
            </a:extLst>
          </p:cNvPr>
          <p:cNvCxnSpPr>
            <a:cxnSpLocks/>
          </p:cNvCxnSpPr>
          <p:nvPr/>
        </p:nvCxnSpPr>
        <p:spPr>
          <a:xfrm>
            <a:off x="9072742" y="6672431"/>
            <a:ext cx="3074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75AC4E8-AE66-4C6E-A620-D168DBBA4ECF}"/>
              </a:ext>
            </a:extLst>
          </p:cNvPr>
          <p:cNvCxnSpPr>
            <a:cxnSpLocks/>
          </p:cNvCxnSpPr>
          <p:nvPr/>
        </p:nvCxnSpPr>
        <p:spPr>
          <a:xfrm>
            <a:off x="9161936" y="6745168"/>
            <a:ext cx="151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654B13-5174-468C-93E1-ABC55CAC8F8E}"/>
              </a:ext>
            </a:extLst>
          </p:cNvPr>
          <p:cNvCxnSpPr>
            <a:cxnSpLocks/>
          </p:cNvCxnSpPr>
          <p:nvPr/>
        </p:nvCxnSpPr>
        <p:spPr>
          <a:xfrm flipV="1">
            <a:off x="8565361" y="4054449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CC28BE-39D0-41EF-979B-FB10F7E3DF60}"/>
              </a:ext>
            </a:extLst>
          </p:cNvPr>
          <p:cNvCxnSpPr>
            <a:cxnSpLocks/>
          </p:cNvCxnSpPr>
          <p:nvPr/>
        </p:nvCxnSpPr>
        <p:spPr>
          <a:xfrm flipH="1">
            <a:off x="9224410" y="4292402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84AB3D-3922-4D34-9C3E-7BE540477D40}"/>
              </a:ext>
            </a:extLst>
          </p:cNvPr>
          <p:cNvCxnSpPr>
            <a:cxnSpLocks/>
          </p:cNvCxnSpPr>
          <p:nvPr/>
        </p:nvCxnSpPr>
        <p:spPr>
          <a:xfrm flipV="1">
            <a:off x="9972557" y="4074037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92D76B-3265-4EAA-A850-E8C4D50E1BC3}"/>
              </a:ext>
            </a:extLst>
          </p:cNvPr>
          <p:cNvCxnSpPr>
            <a:cxnSpLocks/>
          </p:cNvCxnSpPr>
          <p:nvPr/>
        </p:nvCxnSpPr>
        <p:spPr>
          <a:xfrm flipV="1">
            <a:off x="10137460" y="4064243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125F7C-A59B-4090-9C97-A6A7C9101B6C}"/>
              </a:ext>
            </a:extLst>
          </p:cNvPr>
          <p:cNvCxnSpPr>
            <a:cxnSpLocks/>
          </p:cNvCxnSpPr>
          <p:nvPr/>
        </p:nvCxnSpPr>
        <p:spPr>
          <a:xfrm flipH="1">
            <a:off x="10137460" y="4292402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086271-CF9D-4DA7-B21E-3360386D6EC2}"/>
              </a:ext>
            </a:extLst>
          </p:cNvPr>
          <p:cNvCxnSpPr>
            <a:cxnSpLocks/>
          </p:cNvCxnSpPr>
          <p:nvPr/>
        </p:nvCxnSpPr>
        <p:spPr>
          <a:xfrm flipH="1">
            <a:off x="7674052" y="4292402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AF13B4-9211-4415-9DA1-ED7694FBB632}"/>
              </a:ext>
            </a:extLst>
          </p:cNvPr>
          <p:cNvGrpSpPr/>
          <p:nvPr/>
        </p:nvGrpSpPr>
        <p:grpSpPr>
          <a:xfrm>
            <a:off x="8783904" y="5218752"/>
            <a:ext cx="285266" cy="580237"/>
            <a:chOff x="7640841" y="1212510"/>
            <a:chExt cx="582904" cy="1271684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C6401213-63B5-42AF-A113-C0598A8E2065}"/>
                </a:ext>
              </a:extLst>
            </p:cNvPr>
            <p:cNvSpPr/>
            <p:nvPr/>
          </p:nvSpPr>
          <p:spPr>
            <a:xfrm rot="16200000">
              <a:off x="7660211" y="192066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6F282040-0F34-4D84-9BE8-ED791278C49D}"/>
                </a:ext>
              </a:extLst>
            </p:cNvPr>
            <p:cNvSpPr/>
            <p:nvPr/>
          </p:nvSpPr>
          <p:spPr>
            <a:xfrm rot="16200000">
              <a:off x="7660211" y="155690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46755375-8E00-424C-8DCA-F3DCE5E14CF1}"/>
                </a:ext>
              </a:extLst>
            </p:cNvPr>
            <p:cNvSpPr/>
            <p:nvPr/>
          </p:nvSpPr>
          <p:spPr>
            <a:xfrm rot="16200000">
              <a:off x="7660211" y="1193140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84826E6C-1A6C-4EA7-AF85-AAE2FE7013D8}"/>
                </a:ext>
              </a:extLst>
            </p:cNvPr>
            <p:cNvSpPr/>
            <p:nvPr/>
          </p:nvSpPr>
          <p:spPr>
            <a:xfrm rot="5400000">
              <a:off x="7808056" y="1526775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189D3E1E-82B0-4680-9D2C-C466090B56A9}"/>
                </a:ext>
              </a:extLst>
            </p:cNvPr>
            <p:cNvSpPr/>
            <p:nvPr/>
          </p:nvSpPr>
          <p:spPr>
            <a:xfrm rot="5400000">
              <a:off x="7842089" y="1890536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Flowchart: Connector 68" descr="V&#10;">
            <a:extLst>
              <a:ext uri="{FF2B5EF4-FFF2-40B4-BE49-F238E27FC236}">
                <a16:creationId xmlns:a16="http://schemas.microsoft.com/office/drawing/2014/main" id="{9E57A9FA-6ABD-4D94-82F4-864238AD81A8}"/>
              </a:ext>
            </a:extLst>
          </p:cNvPr>
          <p:cNvSpPr/>
          <p:nvPr/>
        </p:nvSpPr>
        <p:spPr>
          <a:xfrm>
            <a:off x="7317224" y="4957277"/>
            <a:ext cx="718519" cy="777382"/>
          </a:xfrm>
          <a:prstGeom prst="flowChartConnector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</a:t>
            </a:r>
            <a:r>
              <a:rPr lang="en-US" sz="700" dirty="0">
                <a:solidFill>
                  <a:schemeClr val="tx1"/>
                </a:solidFill>
              </a:rPr>
              <a:t>g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A1DB20C-8C26-4C2B-9AEB-B0BD696361FC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7666167" y="4292401"/>
            <a:ext cx="10317" cy="6648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89A4F5B-164C-4132-8305-F32761351BB8}"/>
              </a:ext>
            </a:extLst>
          </p:cNvPr>
          <p:cNvCxnSpPr>
            <a:cxnSpLocks/>
          </p:cNvCxnSpPr>
          <p:nvPr/>
        </p:nvCxnSpPr>
        <p:spPr>
          <a:xfrm>
            <a:off x="7673199" y="5741956"/>
            <a:ext cx="0" cy="77473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030C557-5537-4CB4-957F-5710F0ADD2E4}"/>
              </a:ext>
            </a:extLst>
          </p:cNvPr>
          <p:cNvCxnSpPr>
            <a:cxnSpLocks/>
          </p:cNvCxnSpPr>
          <p:nvPr/>
        </p:nvCxnSpPr>
        <p:spPr>
          <a:xfrm>
            <a:off x="7427921" y="6516694"/>
            <a:ext cx="48373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F2BC914-B2B1-439F-A2A6-8B8B51E2DB14}"/>
              </a:ext>
            </a:extLst>
          </p:cNvPr>
          <p:cNvCxnSpPr>
            <a:cxnSpLocks/>
          </p:cNvCxnSpPr>
          <p:nvPr/>
        </p:nvCxnSpPr>
        <p:spPr>
          <a:xfrm>
            <a:off x="7502244" y="6616349"/>
            <a:ext cx="32089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F4912B1-7F1C-4162-B1F3-22FE0FD05333}"/>
              </a:ext>
            </a:extLst>
          </p:cNvPr>
          <p:cNvCxnSpPr>
            <a:cxnSpLocks/>
          </p:cNvCxnSpPr>
          <p:nvPr/>
        </p:nvCxnSpPr>
        <p:spPr>
          <a:xfrm>
            <a:off x="7595331" y="6696838"/>
            <a:ext cx="15773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90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7 0.00578 L -0.00377 0.00578 C 0.02214 -0.00348 0.00026 0.00347 0.06068 0.00463 L 0.07487 0.00463 L 0.07487 0.00463 C 0.07057 0.00532 0.06628 0.00578 0.06211 0.00694 C 0.05078 0.01041 0.05638 0.00902 0.04505 0.01088 C 0.04323 0.01157 0.04141 0.01273 0.03945 0.01342 C 0.03737 0.01389 0.03516 0.01412 0.03307 0.01458 C 0.03164 0.01504 0.03021 0.01551 0.02878 0.01597 C 0.0194 0.01551 0.0099 0.01551 0.00052 0.01458 C -0.00182 0.01435 -0.00417 0.0125 -0.00651 0.01203 L -0.01367 0.01088 C -0.01432 0.01041 -0.01497 0.00995 -0.01575 0.00949 C -0.01706 0.00902 -0.02239 0.00717 -0.02357 0.00694 C -0.02656 0.00648 -0.02969 0.00625 -0.03268 0.00578 C -0.04635 0.00185 -0.03112 0.00578 -0.06315 0.00578 C -0.07357 0.00578 -0.08385 0.00486 -0.09427 0.00463 C -0.09661 0.00416 -0.09896 0.00393 -0.1013 0.00324 C -0.10208 0.00301 -0.10273 0.00208 -0.10351 0.00208 C -0.10768 0.00162 -0.11198 0.00208 -0.11614 0.00208 L -0.11614 0.00208 " pathEditMode="relative" ptsTypes="AAAAAAAAAAAAAAAAAAAAAA">
                                      <p:cBhvr>
                                        <p:cTn id="21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0.29584 -3.7037E-6 " pathEditMode="relative" rAng="0" ptsTypes="AA">
                                      <p:cBhvr>
                                        <p:cTn id="34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29584 2.96296E-6 " pathEditMode="relative" rAng="0" ptsTypes="AA">
                                      <p:cBhvr>
                                        <p:cTn id="48" dur="4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5" grpId="0" animBg="1"/>
      <p:bldP spid="25" grpId="1" animBg="1"/>
      <p:bldP spid="25" grpId="2" animBg="1"/>
      <p:bldP spid="27" grpId="0" animBg="1"/>
      <p:bldP spid="27" grpId="1" animBg="1"/>
      <p:bldP spid="43" grpId="0" animBg="1"/>
      <p:bldP spid="4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8391F5D2-A8C4-4D5A-B849-BB129EFD5D85}"/>
              </a:ext>
            </a:extLst>
          </p:cNvPr>
          <p:cNvSpPr/>
          <p:nvPr/>
        </p:nvSpPr>
        <p:spPr>
          <a:xfrm>
            <a:off x="451452" y="3860306"/>
            <a:ext cx="3300363" cy="19335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BD9BBA-A00A-46DB-BC72-F7F540562310}"/>
              </a:ext>
            </a:extLst>
          </p:cNvPr>
          <p:cNvSpPr/>
          <p:nvPr/>
        </p:nvSpPr>
        <p:spPr>
          <a:xfrm>
            <a:off x="451452" y="3860306"/>
            <a:ext cx="3300363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0D8B240-305B-41E8-88FA-C010744CE941}"/>
              </a:ext>
            </a:extLst>
          </p:cNvPr>
          <p:cNvSpPr/>
          <p:nvPr/>
        </p:nvSpPr>
        <p:spPr>
          <a:xfrm>
            <a:off x="451452" y="5460505"/>
            <a:ext cx="3300363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985677-5392-41ED-8914-C4CC7BA5ED4B}"/>
              </a:ext>
            </a:extLst>
          </p:cNvPr>
          <p:cNvSpPr/>
          <p:nvPr/>
        </p:nvSpPr>
        <p:spPr>
          <a:xfrm>
            <a:off x="451451" y="4660405"/>
            <a:ext cx="364575" cy="333376"/>
          </a:xfrm>
          <a:prstGeom prst="rect">
            <a:avLst/>
          </a:prstGeom>
          <a:solidFill>
            <a:srgbClr val="00B0F0"/>
          </a:solidFill>
          <a:ln>
            <a:solidFill>
              <a:srgbClr val="0D36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AB0D69C-41CB-46E7-8869-8D2072C1CDB3}"/>
              </a:ext>
            </a:extLst>
          </p:cNvPr>
          <p:cNvSpPr/>
          <p:nvPr/>
        </p:nvSpPr>
        <p:spPr>
          <a:xfrm>
            <a:off x="1334779" y="4660405"/>
            <a:ext cx="1602385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AEE2D6-D7A2-47F1-B4CF-21BC598B2A05}"/>
              </a:ext>
            </a:extLst>
          </p:cNvPr>
          <p:cNvSpPr/>
          <p:nvPr/>
        </p:nvSpPr>
        <p:spPr>
          <a:xfrm>
            <a:off x="3387240" y="4660405"/>
            <a:ext cx="364575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E9946E-391C-49D0-8316-2A1D90F40BB0}"/>
              </a:ext>
            </a:extLst>
          </p:cNvPr>
          <p:cNvCxnSpPr>
            <a:cxnSpLocks/>
          </p:cNvCxnSpPr>
          <p:nvPr/>
        </p:nvCxnSpPr>
        <p:spPr>
          <a:xfrm flipV="1">
            <a:off x="1386806" y="431308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60F348-874E-446A-8E7E-4AEF96FC960A}"/>
              </a:ext>
            </a:extLst>
          </p:cNvPr>
          <p:cNvCxnSpPr>
            <a:cxnSpLocks/>
          </p:cNvCxnSpPr>
          <p:nvPr/>
        </p:nvCxnSpPr>
        <p:spPr>
          <a:xfrm>
            <a:off x="2224613" y="636721"/>
            <a:ext cx="0" cy="591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4124493-5A9F-4B4E-A27B-6C92D086C9CA}"/>
              </a:ext>
            </a:extLst>
          </p:cNvPr>
          <p:cNvCxnSpPr>
            <a:cxnSpLocks/>
          </p:cNvCxnSpPr>
          <p:nvPr/>
        </p:nvCxnSpPr>
        <p:spPr>
          <a:xfrm>
            <a:off x="1912885" y="1227848"/>
            <a:ext cx="6234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DF5CF2-E435-427F-8E20-097D9A6296F1}"/>
              </a:ext>
            </a:extLst>
          </p:cNvPr>
          <p:cNvCxnSpPr>
            <a:cxnSpLocks/>
          </p:cNvCxnSpPr>
          <p:nvPr/>
        </p:nvCxnSpPr>
        <p:spPr>
          <a:xfrm flipH="1">
            <a:off x="1896429" y="1227848"/>
            <a:ext cx="16456" cy="3698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0B17E2D-3E45-4372-993D-88F0EAD7E281}"/>
              </a:ext>
            </a:extLst>
          </p:cNvPr>
          <p:cNvCxnSpPr>
            <a:cxnSpLocks/>
          </p:cNvCxnSpPr>
          <p:nvPr/>
        </p:nvCxnSpPr>
        <p:spPr>
          <a:xfrm>
            <a:off x="2534029" y="1227847"/>
            <a:ext cx="0" cy="5865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09FBA1D-8C5B-441F-85E9-0E2815294943}"/>
              </a:ext>
            </a:extLst>
          </p:cNvPr>
          <p:cNvCxnSpPr>
            <a:cxnSpLocks/>
          </p:cNvCxnSpPr>
          <p:nvPr/>
        </p:nvCxnSpPr>
        <p:spPr>
          <a:xfrm>
            <a:off x="2534028" y="1985059"/>
            <a:ext cx="0" cy="5081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0B47A32-A831-49BE-B855-8DECE09B2377}"/>
              </a:ext>
            </a:extLst>
          </p:cNvPr>
          <p:cNvCxnSpPr>
            <a:cxnSpLocks/>
          </p:cNvCxnSpPr>
          <p:nvPr/>
        </p:nvCxnSpPr>
        <p:spPr>
          <a:xfrm>
            <a:off x="1896429" y="2142916"/>
            <a:ext cx="7216" cy="3503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20A60DA-8C33-44B4-B04D-BB2742B1EEF3}"/>
              </a:ext>
            </a:extLst>
          </p:cNvPr>
          <p:cNvCxnSpPr>
            <a:cxnSpLocks/>
          </p:cNvCxnSpPr>
          <p:nvPr/>
        </p:nvCxnSpPr>
        <p:spPr>
          <a:xfrm flipH="1">
            <a:off x="1903645" y="2493229"/>
            <a:ext cx="6303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BABABC3-92BE-454C-B3FA-283E5624E011}"/>
              </a:ext>
            </a:extLst>
          </p:cNvPr>
          <p:cNvCxnSpPr>
            <a:cxnSpLocks/>
          </p:cNvCxnSpPr>
          <p:nvPr/>
        </p:nvCxnSpPr>
        <p:spPr>
          <a:xfrm flipH="1">
            <a:off x="2210758" y="2493229"/>
            <a:ext cx="13855" cy="4319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9CA15CE-624A-4505-8D75-52802F69D84A}"/>
              </a:ext>
            </a:extLst>
          </p:cNvPr>
          <p:cNvCxnSpPr>
            <a:cxnSpLocks/>
          </p:cNvCxnSpPr>
          <p:nvPr/>
        </p:nvCxnSpPr>
        <p:spPr>
          <a:xfrm>
            <a:off x="2261555" y="1814356"/>
            <a:ext cx="544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EC29084-6FA8-41CA-BDAE-2EBD3BFC95DC}"/>
              </a:ext>
            </a:extLst>
          </p:cNvPr>
          <p:cNvCxnSpPr>
            <a:cxnSpLocks/>
          </p:cNvCxnSpPr>
          <p:nvPr/>
        </p:nvCxnSpPr>
        <p:spPr>
          <a:xfrm>
            <a:off x="2261555" y="1971452"/>
            <a:ext cx="544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2983F79-B10E-4E18-8410-CA6EF2140146}"/>
              </a:ext>
            </a:extLst>
          </p:cNvPr>
          <p:cNvCxnSpPr>
            <a:cxnSpLocks/>
          </p:cNvCxnSpPr>
          <p:nvPr/>
        </p:nvCxnSpPr>
        <p:spPr>
          <a:xfrm flipH="1">
            <a:off x="1551709" y="659467"/>
            <a:ext cx="67290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F1D80CF-76B6-42D7-9513-315888422CF0}"/>
              </a:ext>
            </a:extLst>
          </p:cNvPr>
          <p:cNvSpPr/>
          <p:nvPr/>
        </p:nvSpPr>
        <p:spPr>
          <a:xfrm>
            <a:off x="6990828" y="3874368"/>
            <a:ext cx="3300363" cy="19335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E2914A-2C6F-4EB4-9AD3-DDDAB35F37AC}"/>
              </a:ext>
            </a:extLst>
          </p:cNvPr>
          <p:cNvSpPr/>
          <p:nvPr/>
        </p:nvSpPr>
        <p:spPr>
          <a:xfrm>
            <a:off x="6990828" y="3874368"/>
            <a:ext cx="3300363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DC709F9-F475-400B-AC21-96D468A014E0}"/>
              </a:ext>
            </a:extLst>
          </p:cNvPr>
          <p:cNvSpPr/>
          <p:nvPr/>
        </p:nvSpPr>
        <p:spPr>
          <a:xfrm>
            <a:off x="6990828" y="5474567"/>
            <a:ext cx="3300363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B706C3C-E057-4FBA-A439-6B3E484267D9}"/>
              </a:ext>
            </a:extLst>
          </p:cNvPr>
          <p:cNvSpPr/>
          <p:nvPr/>
        </p:nvSpPr>
        <p:spPr>
          <a:xfrm>
            <a:off x="6990827" y="4674467"/>
            <a:ext cx="364575" cy="333376"/>
          </a:xfrm>
          <a:prstGeom prst="rect">
            <a:avLst/>
          </a:prstGeom>
          <a:solidFill>
            <a:srgbClr val="00B0F0"/>
          </a:solidFill>
          <a:ln>
            <a:solidFill>
              <a:srgbClr val="0D36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615961-2EA4-42F9-9D7D-07D6276B0A9E}"/>
              </a:ext>
            </a:extLst>
          </p:cNvPr>
          <p:cNvSpPr/>
          <p:nvPr/>
        </p:nvSpPr>
        <p:spPr>
          <a:xfrm>
            <a:off x="7874155" y="4674467"/>
            <a:ext cx="1602385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03139DA-B463-439B-B32A-03ABF17C07EA}"/>
              </a:ext>
            </a:extLst>
          </p:cNvPr>
          <p:cNvSpPr/>
          <p:nvPr/>
        </p:nvSpPr>
        <p:spPr>
          <a:xfrm>
            <a:off x="9926616" y="4674467"/>
            <a:ext cx="364575" cy="33337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B0F0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4330AD0-6900-4514-8A20-E65AC0C0F177}"/>
              </a:ext>
            </a:extLst>
          </p:cNvPr>
          <p:cNvSpPr/>
          <p:nvPr/>
        </p:nvSpPr>
        <p:spPr>
          <a:xfrm>
            <a:off x="8136716" y="5007843"/>
            <a:ext cx="1090411" cy="45266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n>
                <a:solidFill>
                  <a:srgbClr val="7030A0"/>
                </a:solidFill>
              </a:ln>
            </a:endParaRP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4F2ED924-D41B-41E5-A1E4-63E4AB46AF5B}"/>
              </a:ext>
            </a:extLst>
          </p:cNvPr>
          <p:cNvCxnSpPr>
            <a:cxnSpLocks/>
          </p:cNvCxnSpPr>
          <p:nvPr/>
        </p:nvCxnSpPr>
        <p:spPr>
          <a:xfrm>
            <a:off x="1987877" y="2949441"/>
            <a:ext cx="463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AE1FE4C-04F0-4B6D-8CF7-2C8DAA9381CA}"/>
              </a:ext>
            </a:extLst>
          </p:cNvPr>
          <p:cNvCxnSpPr>
            <a:cxnSpLocks/>
          </p:cNvCxnSpPr>
          <p:nvPr/>
        </p:nvCxnSpPr>
        <p:spPr>
          <a:xfrm>
            <a:off x="2059090" y="3039496"/>
            <a:ext cx="3074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4734F91-D09A-4A79-A8E6-B3BCABA19F19}"/>
              </a:ext>
            </a:extLst>
          </p:cNvPr>
          <p:cNvCxnSpPr>
            <a:cxnSpLocks/>
          </p:cNvCxnSpPr>
          <p:nvPr/>
        </p:nvCxnSpPr>
        <p:spPr>
          <a:xfrm>
            <a:off x="2148284" y="3112233"/>
            <a:ext cx="151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FCDCE2EE-05F6-435D-A5DC-E5576E1641FC}"/>
              </a:ext>
            </a:extLst>
          </p:cNvPr>
          <p:cNvCxnSpPr>
            <a:cxnSpLocks/>
          </p:cNvCxnSpPr>
          <p:nvPr/>
        </p:nvCxnSpPr>
        <p:spPr>
          <a:xfrm flipV="1">
            <a:off x="1551709" y="421514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7722B0E-83A0-4847-80EC-2E0965A76159}"/>
              </a:ext>
            </a:extLst>
          </p:cNvPr>
          <p:cNvCxnSpPr>
            <a:cxnSpLocks/>
          </p:cNvCxnSpPr>
          <p:nvPr/>
        </p:nvCxnSpPr>
        <p:spPr>
          <a:xfrm flipH="1">
            <a:off x="2210758" y="659467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C03C56E-2BCA-409C-BAB6-F67A7414B98D}"/>
              </a:ext>
            </a:extLst>
          </p:cNvPr>
          <p:cNvCxnSpPr>
            <a:cxnSpLocks/>
          </p:cNvCxnSpPr>
          <p:nvPr/>
        </p:nvCxnSpPr>
        <p:spPr>
          <a:xfrm flipV="1">
            <a:off x="2958905" y="441102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E400875D-3E2D-436D-A198-28FC1B1A075F}"/>
              </a:ext>
            </a:extLst>
          </p:cNvPr>
          <p:cNvCxnSpPr>
            <a:cxnSpLocks/>
          </p:cNvCxnSpPr>
          <p:nvPr/>
        </p:nvCxnSpPr>
        <p:spPr>
          <a:xfrm flipV="1">
            <a:off x="3123808" y="431308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C2EB9020-1439-45DD-A596-8B23EFFECAE2}"/>
              </a:ext>
            </a:extLst>
          </p:cNvPr>
          <p:cNvCxnSpPr>
            <a:cxnSpLocks/>
          </p:cNvCxnSpPr>
          <p:nvPr/>
        </p:nvCxnSpPr>
        <p:spPr>
          <a:xfrm flipH="1">
            <a:off x="3123808" y="659467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F814B675-7492-4B4E-9335-A288AB99D204}"/>
              </a:ext>
            </a:extLst>
          </p:cNvPr>
          <p:cNvCxnSpPr>
            <a:cxnSpLocks/>
          </p:cNvCxnSpPr>
          <p:nvPr/>
        </p:nvCxnSpPr>
        <p:spPr>
          <a:xfrm flipH="1">
            <a:off x="660400" y="659467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CE7BCC19-5870-4A45-919D-9769F5D79489}"/>
              </a:ext>
            </a:extLst>
          </p:cNvPr>
          <p:cNvCxnSpPr>
            <a:cxnSpLocks/>
          </p:cNvCxnSpPr>
          <p:nvPr/>
        </p:nvCxnSpPr>
        <p:spPr>
          <a:xfrm flipV="1">
            <a:off x="6521638" y="306561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65B98F99-566B-4F25-AD61-73ADA98A1A88}"/>
              </a:ext>
            </a:extLst>
          </p:cNvPr>
          <p:cNvCxnSpPr>
            <a:cxnSpLocks/>
          </p:cNvCxnSpPr>
          <p:nvPr/>
        </p:nvCxnSpPr>
        <p:spPr>
          <a:xfrm>
            <a:off x="7359445" y="511974"/>
            <a:ext cx="0" cy="591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8A192929-77B1-4452-99AE-67E736D84703}"/>
              </a:ext>
            </a:extLst>
          </p:cNvPr>
          <p:cNvCxnSpPr>
            <a:cxnSpLocks/>
          </p:cNvCxnSpPr>
          <p:nvPr/>
        </p:nvCxnSpPr>
        <p:spPr>
          <a:xfrm>
            <a:off x="7047717" y="1103101"/>
            <a:ext cx="6234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A72F5B89-2AE1-436E-B3D7-4B6A259A0822}"/>
              </a:ext>
            </a:extLst>
          </p:cNvPr>
          <p:cNvCxnSpPr>
            <a:cxnSpLocks/>
          </p:cNvCxnSpPr>
          <p:nvPr/>
        </p:nvCxnSpPr>
        <p:spPr>
          <a:xfrm flipH="1">
            <a:off x="7031261" y="1103101"/>
            <a:ext cx="16456" cy="3698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AE893F59-EAF2-444D-9E55-818311FE1AE5}"/>
              </a:ext>
            </a:extLst>
          </p:cNvPr>
          <p:cNvCxnSpPr>
            <a:cxnSpLocks/>
          </p:cNvCxnSpPr>
          <p:nvPr/>
        </p:nvCxnSpPr>
        <p:spPr>
          <a:xfrm>
            <a:off x="7668861" y="1103100"/>
            <a:ext cx="0" cy="5865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5FEDF04-C73D-4864-B066-85DFBA591C04}"/>
              </a:ext>
            </a:extLst>
          </p:cNvPr>
          <p:cNvCxnSpPr>
            <a:cxnSpLocks/>
          </p:cNvCxnSpPr>
          <p:nvPr/>
        </p:nvCxnSpPr>
        <p:spPr>
          <a:xfrm>
            <a:off x="7668860" y="1860312"/>
            <a:ext cx="0" cy="5081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F91AE2-20DD-426A-A67B-A2A621BCC940}"/>
              </a:ext>
            </a:extLst>
          </p:cNvPr>
          <p:cNvCxnSpPr>
            <a:cxnSpLocks/>
          </p:cNvCxnSpPr>
          <p:nvPr/>
        </p:nvCxnSpPr>
        <p:spPr>
          <a:xfrm>
            <a:off x="7031261" y="2018169"/>
            <a:ext cx="7216" cy="3503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712F29DE-43A0-4DB2-801D-B99EEE43653F}"/>
              </a:ext>
            </a:extLst>
          </p:cNvPr>
          <p:cNvCxnSpPr>
            <a:cxnSpLocks/>
          </p:cNvCxnSpPr>
          <p:nvPr/>
        </p:nvCxnSpPr>
        <p:spPr>
          <a:xfrm flipH="1">
            <a:off x="7038477" y="2368482"/>
            <a:ext cx="6303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1D8E1FCB-D569-4737-8B54-0038F120952E}"/>
              </a:ext>
            </a:extLst>
          </p:cNvPr>
          <p:cNvCxnSpPr>
            <a:cxnSpLocks/>
          </p:cNvCxnSpPr>
          <p:nvPr/>
        </p:nvCxnSpPr>
        <p:spPr>
          <a:xfrm flipH="1">
            <a:off x="7345590" y="2368482"/>
            <a:ext cx="13855" cy="4319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C5793CC-DC10-4CD3-9BE4-D90A4C89B6E9}"/>
              </a:ext>
            </a:extLst>
          </p:cNvPr>
          <p:cNvCxnSpPr>
            <a:cxnSpLocks/>
          </p:cNvCxnSpPr>
          <p:nvPr/>
        </p:nvCxnSpPr>
        <p:spPr>
          <a:xfrm>
            <a:off x="7396387" y="1689609"/>
            <a:ext cx="544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72122871-C8F9-45BB-AFE9-18CD476F3A85}"/>
              </a:ext>
            </a:extLst>
          </p:cNvPr>
          <p:cNvCxnSpPr>
            <a:cxnSpLocks/>
          </p:cNvCxnSpPr>
          <p:nvPr/>
        </p:nvCxnSpPr>
        <p:spPr>
          <a:xfrm>
            <a:off x="7396387" y="1846705"/>
            <a:ext cx="544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FBD49045-0341-4E03-B4BE-1B4278D36B8E}"/>
              </a:ext>
            </a:extLst>
          </p:cNvPr>
          <p:cNvCxnSpPr>
            <a:cxnSpLocks/>
          </p:cNvCxnSpPr>
          <p:nvPr/>
        </p:nvCxnSpPr>
        <p:spPr>
          <a:xfrm flipH="1">
            <a:off x="6686541" y="534720"/>
            <a:ext cx="67290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86C978DE-25EC-4A17-A809-31BEF7B95F7E}"/>
              </a:ext>
            </a:extLst>
          </p:cNvPr>
          <p:cNvCxnSpPr>
            <a:cxnSpLocks/>
          </p:cNvCxnSpPr>
          <p:nvPr/>
        </p:nvCxnSpPr>
        <p:spPr>
          <a:xfrm>
            <a:off x="8821095" y="877110"/>
            <a:ext cx="171019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A31F97-1D1E-495F-94C5-94CC626CEACE}"/>
              </a:ext>
            </a:extLst>
          </p:cNvPr>
          <p:cNvCxnSpPr>
            <a:cxnSpLocks/>
          </p:cNvCxnSpPr>
          <p:nvPr/>
        </p:nvCxnSpPr>
        <p:spPr>
          <a:xfrm>
            <a:off x="9227127" y="1950218"/>
            <a:ext cx="0" cy="41826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12A88797-DAB5-4E3E-A8EB-BD402923467E}"/>
              </a:ext>
            </a:extLst>
          </p:cNvPr>
          <p:cNvCxnSpPr>
            <a:cxnSpLocks/>
          </p:cNvCxnSpPr>
          <p:nvPr/>
        </p:nvCxnSpPr>
        <p:spPr>
          <a:xfrm>
            <a:off x="9227380" y="871516"/>
            <a:ext cx="2" cy="90799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EEF3999C-4561-44B4-A58F-E51E40F207BA}"/>
              </a:ext>
            </a:extLst>
          </p:cNvPr>
          <p:cNvCxnSpPr>
            <a:cxnSpLocks/>
          </p:cNvCxnSpPr>
          <p:nvPr/>
        </p:nvCxnSpPr>
        <p:spPr>
          <a:xfrm>
            <a:off x="8954907" y="1793122"/>
            <a:ext cx="54494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D2E4766F-D63F-421D-A89E-F8EA5C685C17}"/>
              </a:ext>
            </a:extLst>
          </p:cNvPr>
          <p:cNvCxnSpPr>
            <a:cxnSpLocks/>
          </p:cNvCxnSpPr>
          <p:nvPr/>
        </p:nvCxnSpPr>
        <p:spPr>
          <a:xfrm>
            <a:off x="8949745" y="1950218"/>
            <a:ext cx="54494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483EAC0-0CF6-4218-9BD3-454C83F3D36A}"/>
              </a:ext>
            </a:extLst>
          </p:cNvPr>
          <p:cNvCxnSpPr>
            <a:cxnSpLocks/>
          </p:cNvCxnSpPr>
          <p:nvPr/>
        </p:nvCxnSpPr>
        <p:spPr>
          <a:xfrm>
            <a:off x="7122709" y="2824694"/>
            <a:ext cx="463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49BBF03A-A0E9-4087-B97A-57A90D812E3E}"/>
              </a:ext>
            </a:extLst>
          </p:cNvPr>
          <p:cNvCxnSpPr>
            <a:cxnSpLocks/>
          </p:cNvCxnSpPr>
          <p:nvPr/>
        </p:nvCxnSpPr>
        <p:spPr>
          <a:xfrm>
            <a:off x="7193922" y="2914749"/>
            <a:ext cx="3074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3527D6BD-2824-4D6F-B900-688551E1797F}"/>
              </a:ext>
            </a:extLst>
          </p:cNvPr>
          <p:cNvCxnSpPr>
            <a:cxnSpLocks/>
          </p:cNvCxnSpPr>
          <p:nvPr/>
        </p:nvCxnSpPr>
        <p:spPr>
          <a:xfrm>
            <a:off x="7283116" y="2987486"/>
            <a:ext cx="151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24E9DB40-C3ED-407A-801E-EA02B1728691}"/>
              </a:ext>
            </a:extLst>
          </p:cNvPr>
          <p:cNvCxnSpPr>
            <a:cxnSpLocks/>
          </p:cNvCxnSpPr>
          <p:nvPr/>
        </p:nvCxnSpPr>
        <p:spPr>
          <a:xfrm flipV="1">
            <a:off x="6686541" y="296767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3FDB8797-52F9-445E-ABD4-E3E6865688AB}"/>
              </a:ext>
            </a:extLst>
          </p:cNvPr>
          <p:cNvCxnSpPr>
            <a:cxnSpLocks/>
          </p:cNvCxnSpPr>
          <p:nvPr/>
        </p:nvCxnSpPr>
        <p:spPr>
          <a:xfrm flipH="1">
            <a:off x="7345590" y="534720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2131E830-F3B4-4A3F-B47F-6673CB348038}"/>
              </a:ext>
            </a:extLst>
          </p:cNvPr>
          <p:cNvCxnSpPr>
            <a:cxnSpLocks/>
          </p:cNvCxnSpPr>
          <p:nvPr/>
        </p:nvCxnSpPr>
        <p:spPr>
          <a:xfrm flipV="1">
            <a:off x="8093737" y="316355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20D1920B-184E-4D3E-9819-19F4ED061460}"/>
              </a:ext>
            </a:extLst>
          </p:cNvPr>
          <p:cNvCxnSpPr>
            <a:cxnSpLocks/>
          </p:cNvCxnSpPr>
          <p:nvPr/>
        </p:nvCxnSpPr>
        <p:spPr>
          <a:xfrm flipV="1">
            <a:off x="8258640" y="306561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D1CA888A-7B9C-4BD6-97F9-E07BFA7426B1}"/>
              </a:ext>
            </a:extLst>
          </p:cNvPr>
          <p:cNvCxnSpPr>
            <a:cxnSpLocks/>
          </p:cNvCxnSpPr>
          <p:nvPr/>
        </p:nvCxnSpPr>
        <p:spPr>
          <a:xfrm flipH="1">
            <a:off x="9227127" y="2368482"/>
            <a:ext cx="130416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C93E5CAA-907F-4B76-84F2-7DFC60009528}"/>
              </a:ext>
            </a:extLst>
          </p:cNvPr>
          <p:cNvCxnSpPr>
            <a:cxnSpLocks/>
          </p:cNvCxnSpPr>
          <p:nvPr/>
        </p:nvCxnSpPr>
        <p:spPr>
          <a:xfrm>
            <a:off x="9878291" y="2368482"/>
            <a:ext cx="0" cy="41826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B7A2F278-150C-43B1-855E-B9929F9B216D}"/>
              </a:ext>
            </a:extLst>
          </p:cNvPr>
          <p:cNvCxnSpPr>
            <a:cxnSpLocks/>
          </p:cNvCxnSpPr>
          <p:nvPr/>
        </p:nvCxnSpPr>
        <p:spPr>
          <a:xfrm>
            <a:off x="9642317" y="2824694"/>
            <a:ext cx="46349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2BB53253-B95A-4000-8F13-B0565D1CD1D8}"/>
              </a:ext>
            </a:extLst>
          </p:cNvPr>
          <p:cNvCxnSpPr>
            <a:cxnSpLocks/>
          </p:cNvCxnSpPr>
          <p:nvPr/>
        </p:nvCxnSpPr>
        <p:spPr>
          <a:xfrm>
            <a:off x="9713530" y="2914749"/>
            <a:ext cx="30747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70DA8165-AE4A-4EA8-9752-BDB1931707B6}"/>
              </a:ext>
            </a:extLst>
          </p:cNvPr>
          <p:cNvCxnSpPr>
            <a:cxnSpLocks/>
          </p:cNvCxnSpPr>
          <p:nvPr/>
        </p:nvCxnSpPr>
        <p:spPr>
          <a:xfrm>
            <a:off x="9802724" y="2987486"/>
            <a:ext cx="15113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69BF254-07D9-45ED-BDAD-6E7CD9279968}"/>
              </a:ext>
            </a:extLst>
          </p:cNvPr>
          <p:cNvCxnSpPr>
            <a:cxnSpLocks/>
          </p:cNvCxnSpPr>
          <p:nvPr/>
        </p:nvCxnSpPr>
        <p:spPr>
          <a:xfrm flipV="1">
            <a:off x="8656192" y="666101"/>
            <a:ext cx="0" cy="43041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4130ED30-8E67-4356-8ECD-FC9B8EBE31C5}"/>
              </a:ext>
            </a:extLst>
          </p:cNvPr>
          <p:cNvCxnSpPr>
            <a:cxnSpLocks/>
          </p:cNvCxnSpPr>
          <p:nvPr/>
        </p:nvCxnSpPr>
        <p:spPr>
          <a:xfrm flipV="1">
            <a:off x="8821095" y="656307"/>
            <a:ext cx="0" cy="43041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1CCD5B4E-ECDE-430B-96BA-DC60D499002B}"/>
              </a:ext>
            </a:extLst>
          </p:cNvPr>
          <p:cNvCxnSpPr>
            <a:cxnSpLocks/>
          </p:cNvCxnSpPr>
          <p:nvPr/>
        </p:nvCxnSpPr>
        <p:spPr>
          <a:xfrm>
            <a:off x="7345590" y="871514"/>
            <a:ext cx="130441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8FC6BAEA-7DED-4917-AA79-4C67DAC7AEDE}"/>
              </a:ext>
            </a:extLst>
          </p:cNvPr>
          <p:cNvCxnSpPr>
            <a:cxnSpLocks/>
          </p:cNvCxnSpPr>
          <p:nvPr/>
        </p:nvCxnSpPr>
        <p:spPr>
          <a:xfrm flipH="1">
            <a:off x="8258640" y="534720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9EE867EE-3D32-4092-9AB4-6FCF7898CF90}"/>
              </a:ext>
            </a:extLst>
          </p:cNvPr>
          <p:cNvCxnSpPr>
            <a:cxnSpLocks/>
          </p:cNvCxnSpPr>
          <p:nvPr/>
        </p:nvCxnSpPr>
        <p:spPr>
          <a:xfrm flipH="1">
            <a:off x="5795232" y="534720"/>
            <a:ext cx="7264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Arrow: Right 347">
            <a:extLst>
              <a:ext uri="{FF2B5EF4-FFF2-40B4-BE49-F238E27FC236}">
                <a16:creationId xmlns:a16="http://schemas.microsoft.com/office/drawing/2014/main" id="{B3D247FA-5BE2-47E5-824E-8CA1D52223D8}"/>
              </a:ext>
            </a:extLst>
          </p:cNvPr>
          <p:cNvSpPr/>
          <p:nvPr/>
        </p:nvSpPr>
        <p:spPr>
          <a:xfrm>
            <a:off x="4703448" y="271452"/>
            <a:ext cx="881647" cy="430414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350" name="Arrow: Right 349">
            <a:extLst>
              <a:ext uri="{FF2B5EF4-FFF2-40B4-BE49-F238E27FC236}">
                <a16:creationId xmlns:a16="http://schemas.microsoft.com/office/drawing/2014/main" id="{ECF0721C-E5F0-440C-AFBC-31964B893359}"/>
              </a:ext>
            </a:extLst>
          </p:cNvPr>
          <p:cNvSpPr/>
          <p:nvPr/>
        </p:nvSpPr>
        <p:spPr>
          <a:xfrm>
            <a:off x="9273912" y="273319"/>
            <a:ext cx="1057624" cy="430414"/>
          </a:xfrm>
          <a:prstGeom prst="rightArrow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9F6153C-7A13-4B3E-BE02-14ABBFD6B127}"/>
              </a:ext>
            </a:extLst>
          </p:cNvPr>
          <p:cNvSpPr/>
          <p:nvPr/>
        </p:nvSpPr>
        <p:spPr>
          <a:xfrm>
            <a:off x="5085347" y="2786746"/>
            <a:ext cx="978408" cy="484632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0AFE077-C5EE-49A6-9B29-C8FF79D085D2}"/>
              </a:ext>
            </a:extLst>
          </p:cNvPr>
          <p:cNvSpPr/>
          <p:nvPr/>
        </p:nvSpPr>
        <p:spPr>
          <a:xfrm>
            <a:off x="5085347" y="3568456"/>
            <a:ext cx="978408" cy="484632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679B611-02F2-4350-B087-DC879635832D}"/>
              </a:ext>
            </a:extLst>
          </p:cNvPr>
          <p:cNvSpPr/>
          <p:nvPr/>
        </p:nvSpPr>
        <p:spPr>
          <a:xfrm>
            <a:off x="5085347" y="4350166"/>
            <a:ext cx="978408" cy="484632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4D625-0A25-42CE-9D09-39D027958A32}"/>
              </a:ext>
            </a:extLst>
          </p:cNvPr>
          <p:cNvSpPr txBox="1"/>
          <p:nvPr/>
        </p:nvSpPr>
        <p:spPr>
          <a:xfrm>
            <a:off x="11063335" y="0"/>
            <a:ext cx="111942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Transmon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BB7ED1-0040-4903-979F-E00C8F55D92E}"/>
              </a:ext>
            </a:extLst>
          </p:cNvPr>
          <p:cNvCxnSpPr>
            <a:cxnSpLocks/>
          </p:cNvCxnSpPr>
          <p:nvPr/>
        </p:nvCxnSpPr>
        <p:spPr>
          <a:xfrm>
            <a:off x="10524815" y="1687328"/>
            <a:ext cx="0" cy="6706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9649B2F-18FE-459B-BEAA-ACDCA7EF045F}"/>
              </a:ext>
            </a:extLst>
          </p:cNvPr>
          <p:cNvCxnSpPr>
            <a:cxnSpLocks/>
          </p:cNvCxnSpPr>
          <p:nvPr/>
        </p:nvCxnSpPr>
        <p:spPr>
          <a:xfrm>
            <a:off x="10097036" y="1233198"/>
            <a:ext cx="844654" cy="89558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39E8233-8453-4E99-8C43-F9F489FAC7F7}"/>
              </a:ext>
            </a:extLst>
          </p:cNvPr>
          <p:cNvCxnSpPr>
            <a:cxnSpLocks/>
          </p:cNvCxnSpPr>
          <p:nvPr/>
        </p:nvCxnSpPr>
        <p:spPr>
          <a:xfrm flipH="1">
            <a:off x="10097036" y="1233200"/>
            <a:ext cx="844652" cy="89558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445E6DF-5FD3-40A0-A12A-08F998A8201A}"/>
              </a:ext>
            </a:extLst>
          </p:cNvPr>
          <p:cNvCxnSpPr>
            <a:cxnSpLocks/>
          </p:cNvCxnSpPr>
          <p:nvPr/>
        </p:nvCxnSpPr>
        <p:spPr>
          <a:xfrm flipH="1">
            <a:off x="10524815" y="871514"/>
            <a:ext cx="6476" cy="786653"/>
          </a:xfrm>
          <a:prstGeom prst="line">
            <a:avLst/>
          </a:prstGeom>
          <a:ln w="381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EC1EC8D-F901-4500-91F8-83386F16A77D}"/>
              </a:ext>
            </a:extLst>
          </p:cNvPr>
          <p:cNvGrpSpPr/>
          <p:nvPr/>
        </p:nvGrpSpPr>
        <p:grpSpPr>
          <a:xfrm>
            <a:off x="1770252" y="1585817"/>
            <a:ext cx="285266" cy="580237"/>
            <a:chOff x="7640841" y="1212510"/>
            <a:chExt cx="582904" cy="1271684"/>
          </a:xfrm>
        </p:grpSpPr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AE799C4-B89A-4EDF-9CEC-2D0AAD689052}"/>
                </a:ext>
              </a:extLst>
            </p:cNvPr>
            <p:cNvSpPr/>
            <p:nvPr/>
          </p:nvSpPr>
          <p:spPr>
            <a:xfrm rot="16200000">
              <a:off x="7660211" y="192066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6D83DB6D-2B70-4802-810D-47C7EB2E3613}"/>
                </a:ext>
              </a:extLst>
            </p:cNvPr>
            <p:cNvSpPr/>
            <p:nvPr/>
          </p:nvSpPr>
          <p:spPr>
            <a:xfrm rot="16200000">
              <a:off x="7660211" y="155690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FC66A49D-E1FC-4936-ADEB-55C8352716F4}"/>
                </a:ext>
              </a:extLst>
            </p:cNvPr>
            <p:cNvSpPr/>
            <p:nvPr/>
          </p:nvSpPr>
          <p:spPr>
            <a:xfrm rot="16200000">
              <a:off x="7660211" y="1193140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22F60280-DF7A-40FA-8DF7-8F55ABA8089F}"/>
                </a:ext>
              </a:extLst>
            </p:cNvPr>
            <p:cNvSpPr/>
            <p:nvPr/>
          </p:nvSpPr>
          <p:spPr>
            <a:xfrm rot="5400000">
              <a:off x="7808056" y="1526775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31E1B85E-5315-4FAF-A8EA-A7A0C316E848}"/>
                </a:ext>
              </a:extLst>
            </p:cNvPr>
            <p:cNvSpPr/>
            <p:nvPr/>
          </p:nvSpPr>
          <p:spPr>
            <a:xfrm rot="5400000">
              <a:off x="7842089" y="1890536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2017BE8-3BAD-474C-9B3A-2AE8464A2812}"/>
              </a:ext>
            </a:extLst>
          </p:cNvPr>
          <p:cNvGrpSpPr/>
          <p:nvPr/>
        </p:nvGrpSpPr>
        <p:grpSpPr>
          <a:xfrm>
            <a:off x="6894581" y="1467163"/>
            <a:ext cx="285266" cy="580237"/>
            <a:chOff x="7640841" y="1212510"/>
            <a:chExt cx="582904" cy="1271684"/>
          </a:xfrm>
        </p:grpSpPr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DA12F923-8868-4CCF-9A9B-43854036DDE5}"/>
                </a:ext>
              </a:extLst>
            </p:cNvPr>
            <p:cNvSpPr/>
            <p:nvPr/>
          </p:nvSpPr>
          <p:spPr>
            <a:xfrm rot="16200000">
              <a:off x="7660211" y="192066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452B6E1F-5EA6-40EC-A86D-E2B119054F11}"/>
                </a:ext>
              </a:extLst>
            </p:cNvPr>
            <p:cNvSpPr/>
            <p:nvPr/>
          </p:nvSpPr>
          <p:spPr>
            <a:xfrm rot="16200000">
              <a:off x="7660211" y="155690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6F4D75C3-BA93-49B1-A882-468B33C2DE4C}"/>
                </a:ext>
              </a:extLst>
            </p:cNvPr>
            <p:cNvSpPr/>
            <p:nvPr/>
          </p:nvSpPr>
          <p:spPr>
            <a:xfrm rot="16200000">
              <a:off x="7660211" y="1193140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540AFABF-CB00-440A-91D9-53779FFDD9C0}"/>
                </a:ext>
              </a:extLst>
            </p:cNvPr>
            <p:cNvSpPr/>
            <p:nvPr/>
          </p:nvSpPr>
          <p:spPr>
            <a:xfrm rot="5400000">
              <a:off x="7808056" y="1526775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987C5678-4B7E-4061-BF69-C666DB436EA5}"/>
                </a:ext>
              </a:extLst>
            </p:cNvPr>
            <p:cNvSpPr/>
            <p:nvPr/>
          </p:nvSpPr>
          <p:spPr>
            <a:xfrm rot="5400000">
              <a:off x="7842089" y="1890536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876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ED36-FB24-4869-A2CA-A170C201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8FBE8F-4674-4FA4-9F29-7D58471B0D70}"/>
                  </a:ext>
                </a:extLst>
              </p:cNvPr>
              <p:cNvSpPr txBox="1"/>
              <p:nvPr/>
            </p:nvSpPr>
            <p:spPr>
              <a:xfrm>
                <a:off x="2764367" y="3942843"/>
                <a:ext cx="7185391" cy="1253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i="0">
                                          <a:latin typeface="Cambria Math" panose="02040503050406030204" pitchFamily="18" charset="0"/>
                                        </a:rPr>
                                        <m:t>Q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  <m:sup>
                                  <m: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i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b>
                                <m:sup>
                                  <m: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3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acc>
                            </m:e>
                          </m:func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8FBE8F-4674-4FA4-9F29-7D58471B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367" y="3942843"/>
                <a:ext cx="7185391" cy="1253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95A21A-E579-45AC-A186-62C131C07AC7}"/>
                  </a:ext>
                </a:extLst>
              </p:cNvPr>
              <p:cNvSpPr txBox="1"/>
              <p:nvPr/>
            </p:nvSpPr>
            <p:spPr>
              <a:xfrm>
                <a:off x="4209863" y="2782502"/>
                <a:ext cx="4074058" cy="59817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3200" baseline="-25000" dirty="0"/>
                  <a:t>resonator </a:t>
                </a:r>
                <a:r>
                  <a:rPr lang="en-US" sz="3200" dirty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3200" baseline="-25000" dirty="0"/>
                  <a:t>qubit</a:t>
                </a:r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95A21A-E579-45AC-A186-62C131C0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863" y="2782502"/>
                <a:ext cx="4074058" cy="598177"/>
              </a:xfrm>
              <a:prstGeom prst="rect">
                <a:avLst/>
              </a:prstGeom>
              <a:blipFill>
                <a:blip r:embed="rId3"/>
                <a:stretch>
                  <a:fillRect t="-8911" b="-30693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3E73F96-BDEA-4BF1-AE8A-2EB91A43453C}"/>
              </a:ext>
            </a:extLst>
          </p:cNvPr>
          <p:cNvGrpSpPr/>
          <p:nvPr/>
        </p:nvGrpSpPr>
        <p:grpSpPr>
          <a:xfrm>
            <a:off x="8132448" y="620138"/>
            <a:ext cx="3449952" cy="1600200"/>
            <a:chOff x="4703448" y="271452"/>
            <a:chExt cx="6238242" cy="271603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ED4CF6-A142-4C29-A349-5172BD9DC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1638" y="306561"/>
              <a:ext cx="0" cy="43041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4042EF2-E9B5-4381-8773-AE2B2702262B}"/>
                </a:ext>
              </a:extLst>
            </p:cNvPr>
            <p:cNvCxnSpPr>
              <a:cxnSpLocks/>
            </p:cNvCxnSpPr>
            <p:nvPr/>
          </p:nvCxnSpPr>
          <p:spPr>
            <a:xfrm>
              <a:off x="7359445" y="511974"/>
              <a:ext cx="0" cy="59112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83A3388-CD53-47FB-AF97-5DBB4F6902B8}"/>
                </a:ext>
              </a:extLst>
            </p:cNvPr>
            <p:cNvCxnSpPr>
              <a:cxnSpLocks/>
            </p:cNvCxnSpPr>
            <p:nvPr/>
          </p:nvCxnSpPr>
          <p:spPr>
            <a:xfrm>
              <a:off x="7047717" y="1103101"/>
              <a:ext cx="62345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0B681E5-A946-4913-8625-CE05EECF2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1261" y="1103101"/>
              <a:ext cx="16456" cy="369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1618EE7-FA07-481F-9A69-7F69D87E3191}"/>
                </a:ext>
              </a:extLst>
            </p:cNvPr>
            <p:cNvCxnSpPr>
              <a:cxnSpLocks/>
            </p:cNvCxnSpPr>
            <p:nvPr/>
          </p:nvCxnSpPr>
          <p:spPr>
            <a:xfrm>
              <a:off x="7668861" y="1103100"/>
              <a:ext cx="0" cy="58650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B3A8863-D2CB-4226-85C8-093B6B45DF8C}"/>
                </a:ext>
              </a:extLst>
            </p:cNvPr>
            <p:cNvCxnSpPr>
              <a:cxnSpLocks/>
            </p:cNvCxnSpPr>
            <p:nvPr/>
          </p:nvCxnSpPr>
          <p:spPr>
            <a:xfrm>
              <a:off x="7668860" y="1860312"/>
              <a:ext cx="0" cy="508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79D4E1F-59CF-4415-AC02-94E49D9F8092}"/>
                </a:ext>
              </a:extLst>
            </p:cNvPr>
            <p:cNvCxnSpPr>
              <a:cxnSpLocks/>
            </p:cNvCxnSpPr>
            <p:nvPr/>
          </p:nvCxnSpPr>
          <p:spPr>
            <a:xfrm>
              <a:off x="7031261" y="2018169"/>
              <a:ext cx="7216" cy="35031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BEA68AE-5C1D-4E37-A45B-9AE7B0EA6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8477" y="2368482"/>
              <a:ext cx="63038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1B27E89-C16E-45B7-B7C3-6DA4EC3E1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590" y="2368482"/>
              <a:ext cx="13855" cy="4319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10B5964-AAD1-4A6D-BEE7-08D8AB473F7E}"/>
                </a:ext>
              </a:extLst>
            </p:cNvPr>
            <p:cNvCxnSpPr>
              <a:cxnSpLocks/>
            </p:cNvCxnSpPr>
            <p:nvPr/>
          </p:nvCxnSpPr>
          <p:spPr>
            <a:xfrm>
              <a:off x="7396387" y="1689609"/>
              <a:ext cx="54494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8240EFC-55CC-45FF-8D59-84551CD744B4}"/>
                </a:ext>
              </a:extLst>
            </p:cNvPr>
            <p:cNvCxnSpPr>
              <a:cxnSpLocks/>
            </p:cNvCxnSpPr>
            <p:nvPr/>
          </p:nvCxnSpPr>
          <p:spPr>
            <a:xfrm>
              <a:off x="7396387" y="1846705"/>
              <a:ext cx="54494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816D142-9ABF-4955-9966-6EFE1B93D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6541" y="534720"/>
              <a:ext cx="672903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52ADB3-FA5D-449C-83A8-794062DEAB5E}"/>
                </a:ext>
              </a:extLst>
            </p:cNvPr>
            <p:cNvCxnSpPr>
              <a:cxnSpLocks/>
            </p:cNvCxnSpPr>
            <p:nvPr/>
          </p:nvCxnSpPr>
          <p:spPr>
            <a:xfrm>
              <a:off x="8821095" y="877110"/>
              <a:ext cx="1710196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635CF5C-F0F9-4768-B697-6481CA1688D3}"/>
                </a:ext>
              </a:extLst>
            </p:cNvPr>
            <p:cNvCxnSpPr>
              <a:cxnSpLocks/>
            </p:cNvCxnSpPr>
            <p:nvPr/>
          </p:nvCxnSpPr>
          <p:spPr>
            <a:xfrm>
              <a:off x="9227127" y="1950218"/>
              <a:ext cx="0" cy="41826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8F6F9C2-D2B8-41D3-B769-2E9330DC6BCE}"/>
                </a:ext>
              </a:extLst>
            </p:cNvPr>
            <p:cNvCxnSpPr>
              <a:cxnSpLocks/>
            </p:cNvCxnSpPr>
            <p:nvPr/>
          </p:nvCxnSpPr>
          <p:spPr>
            <a:xfrm>
              <a:off x="9227380" y="871516"/>
              <a:ext cx="2" cy="907999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797AEB5-97B7-4E28-BE01-1358D4D2550A}"/>
                </a:ext>
              </a:extLst>
            </p:cNvPr>
            <p:cNvCxnSpPr>
              <a:cxnSpLocks/>
            </p:cNvCxnSpPr>
            <p:nvPr/>
          </p:nvCxnSpPr>
          <p:spPr>
            <a:xfrm>
              <a:off x="8954907" y="1793122"/>
              <a:ext cx="544946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7FCE95A-735C-4E71-B172-44709B5D597B}"/>
                </a:ext>
              </a:extLst>
            </p:cNvPr>
            <p:cNvCxnSpPr>
              <a:cxnSpLocks/>
            </p:cNvCxnSpPr>
            <p:nvPr/>
          </p:nvCxnSpPr>
          <p:spPr>
            <a:xfrm>
              <a:off x="8949745" y="1950218"/>
              <a:ext cx="54494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07A5EF8-9D45-4974-B977-BA232DF73F12}"/>
                </a:ext>
              </a:extLst>
            </p:cNvPr>
            <p:cNvCxnSpPr>
              <a:cxnSpLocks/>
            </p:cNvCxnSpPr>
            <p:nvPr/>
          </p:nvCxnSpPr>
          <p:spPr>
            <a:xfrm>
              <a:off x="7122709" y="2824694"/>
              <a:ext cx="4634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9992E2C-FA92-4B44-A76B-D1200E738E6A}"/>
                </a:ext>
              </a:extLst>
            </p:cNvPr>
            <p:cNvCxnSpPr>
              <a:cxnSpLocks/>
            </p:cNvCxnSpPr>
            <p:nvPr/>
          </p:nvCxnSpPr>
          <p:spPr>
            <a:xfrm>
              <a:off x="7193922" y="2914749"/>
              <a:ext cx="30747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688CDBF-C9AE-4A10-B22F-A0312ACD282E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16" y="2987486"/>
              <a:ext cx="15113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7F98A0C-E1FB-4F1E-8C33-0E1FC9ABD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6541" y="296767"/>
              <a:ext cx="0" cy="43041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3757B5A-C1A8-4C28-AE18-87366BFFC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590" y="534720"/>
              <a:ext cx="72640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FE5278-60BE-4928-94BA-7BF5514FE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3737" y="316355"/>
              <a:ext cx="0" cy="43041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794DD7C-0D90-4166-B737-3FBE6084A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8640" y="306561"/>
              <a:ext cx="0" cy="43041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B5A96B4-375F-41A7-BCF2-EDB1CC87E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7127" y="2368482"/>
              <a:ext cx="1304164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E3373B4-E165-4284-8FA8-E194BD1540D3}"/>
                </a:ext>
              </a:extLst>
            </p:cNvPr>
            <p:cNvCxnSpPr>
              <a:cxnSpLocks/>
            </p:cNvCxnSpPr>
            <p:nvPr/>
          </p:nvCxnSpPr>
          <p:spPr>
            <a:xfrm>
              <a:off x="9878291" y="2368482"/>
              <a:ext cx="0" cy="41826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5202795-D01C-4020-8FA3-2D030129DC09}"/>
                </a:ext>
              </a:extLst>
            </p:cNvPr>
            <p:cNvCxnSpPr>
              <a:cxnSpLocks/>
            </p:cNvCxnSpPr>
            <p:nvPr/>
          </p:nvCxnSpPr>
          <p:spPr>
            <a:xfrm>
              <a:off x="9642317" y="2824694"/>
              <a:ext cx="463498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BD6335C-6AEC-4D22-B6B5-E3C8DB1BAF57}"/>
                </a:ext>
              </a:extLst>
            </p:cNvPr>
            <p:cNvCxnSpPr>
              <a:cxnSpLocks/>
            </p:cNvCxnSpPr>
            <p:nvPr/>
          </p:nvCxnSpPr>
          <p:spPr>
            <a:xfrm>
              <a:off x="9713530" y="2914749"/>
              <a:ext cx="307473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19C3DF0-A983-4D3F-878E-A9D66F1234EE}"/>
                </a:ext>
              </a:extLst>
            </p:cNvPr>
            <p:cNvCxnSpPr>
              <a:cxnSpLocks/>
            </p:cNvCxnSpPr>
            <p:nvPr/>
          </p:nvCxnSpPr>
          <p:spPr>
            <a:xfrm>
              <a:off x="9802724" y="2987486"/>
              <a:ext cx="151133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4391730-3B7E-4668-8BBF-15E251DB6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192" y="666101"/>
              <a:ext cx="0" cy="43041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68DCB71-DC67-4BCF-A65A-27E93BB86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1095" y="656307"/>
              <a:ext cx="0" cy="430414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A57FDDB-CCD2-45F3-8722-CF80E290DBD4}"/>
                </a:ext>
              </a:extLst>
            </p:cNvPr>
            <p:cNvCxnSpPr>
              <a:cxnSpLocks/>
            </p:cNvCxnSpPr>
            <p:nvPr/>
          </p:nvCxnSpPr>
          <p:spPr>
            <a:xfrm>
              <a:off x="7345590" y="871514"/>
              <a:ext cx="1304418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91B859-A8ED-4E60-8801-589752644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8640" y="534720"/>
              <a:ext cx="72640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B401CDB-CA62-4F48-B7DC-82D98C4A8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232" y="534720"/>
              <a:ext cx="72640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Arrow: Right 133">
              <a:extLst>
                <a:ext uri="{FF2B5EF4-FFF2-40B4-BE49-F238E27FC236}">
                  <a16:creationId xmlns:a16="http://schemas.microsoft.com/office/drawing/2014/main" id="{EACF0539-307B-4D01-8D9A-F7F4D5C3DCD8}"/>
                </a:ext>
              </a:extLst>
            </p:cNvPr>
            <p:cNvSpPr/>
            <p:nvPr/>
          </p:nvSpPr>
          <p:spPr>
            <a:xfrm>
              <a:off x="4703448" y="271452"/>
              <a:ext cx="881647" cy="430414"/>
            </a:xfrm>
            <a:prstGeom prst="rightArrow">
              <a:avLst/>
            </a:prstGeom>
            <a:solidFill>
              <a:srgbClr val="FFFF00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Input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Arrow: Right 134">
              <a:extLst>
                <a:ext uri="{FF2B5EF4-FFF2-40B4-BE49-F238E27FC236}">
                  <a16:creationId xmlns:a16="http://schemas.microsoft.com/office/drawing/2014/main" id="{DAD31742-E051-4AF5-90F4-1E4B1285E3C4}"/>
                </a:ext>
              </a:extLst>
            </p:cNvPr>
            <p:cNvSpPr/>
            <p:nvPr/>
          </p:nvSpPr>
          <p:spPr>
            <a:xfrm>
              <a:off x="9273912" y="273319"/>
              <a:ext cx="1057624" cy="430414"/>
            </a:xfrm>
            <a:prstGeom prst="rightArrow">
              <a:avLst/>
            </a:prstGeom>
            <a:solidFill>
              <a:srgbClr val="FFFF00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output</a:t>
              </a: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A3C799B-BD4C-4FB4-927E-30C802EC16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24815" y="1687328"/>
              <a:ext cx="0" cy="6706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5860D56-0D80-4D96-B0AB-387AF0BDE8C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036" y="1233198"/>
              <a:ext cx="844654" cy="895583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29930C3-BACC-4A15-8B65-1D6E8D0167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7036" y="1233200"/>
              <a:ext cx="844652" cy="895583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C7B0848-407E-4DDE-8393-A9E606B93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4815" y="871514"/>
              <a:ext cx="6476" cy="786653"/>
            </a:xfrm>
            <a:prstGeom prst="line">
              <a:avLst/>
            </a:prstGeom>
            <a:ln w="190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DC9F654-D970-4135-BA75-79F2002BD5E7}"/>
                </a:ext>
              </a:extLst>
            </p:cNvPr>
            <p:cNvGrpSpPr/>
            <p:nvPr/>
          </p:nvGrpSpPr>
          <p:grpSpPr>
            <a:xfrm>
              <a:off x="6894581" y="1467163"/>
              <a:ext cx="285266" cy="580237"/>
              <a:chOff x="7640841" y="1212510"/>
              <a:chExt cx="582904" cy="1271684"/>
            </a:xfrm>
          </p:grpSpPr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4D021440-EB8E-4803-9D8A-B616DA7312D5}"/>
                  </a:ext>
                </a:extLst>
              </p:cNvPr>
              <p:cNvSpPr/>
              <p:nvPr/>
            </p:nvSpPr>
            <p:spPr>
              <a:xfrm rot="16200000">
                <a:off x="7660211" y="1920661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Arc 141">
                <a:extLst>
                  <a:ext uri="{FF2B5EF4-FFF2-40B4-BE49-F238E27FC236}">
                    <a16:creationId xmlns:a16="http://schemas.microsoft.com/office/drawing/2014/main" id="{01D23AC1-2769-44F8-BD14-8DCF8EC1E2A8}"/>
                  </a:ext>
                </a:extLst>
              </p:cNvPr>
              <p:cNvSpPr/>
              <p:nvPr/>
            </p:nvSpPr>
            <p:spPr>
              <a:xfrm rot="16200000">
                <a:off x="7660211" y="1556901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Arc 142">
                <a:extLst>
                  <a:ext uri="{FF2B5EF4-FFF2-40B4-BE49-F238E27FC236}">
                    <a16:creationId xmlns:a16="http://schemas.microsoft.com/office/drawing/2014/main" id="{E1D6F86A-3473-409B-B364-E9AC88E616A9}"/>
                  </a:ext>
                </a:extLst>
              </p:cNvPr>
              <p:cNvSpPr/>
              <p:nvPr/>
            </p:nvSpPr>
            <p:spPr>
              <a:xfrm rot="16200000">
                <a:off x="7660211" y="1193140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09F65F63-3E14-4FD1-A23C-FDA88F810491}"/>
                  </a:ext>
                </a:extLst>
              </p:cNvPr>
              <p:cNvSpPr/>
              <p:nvPr/>
            </p:nvSpPr>
            <p:spPr>
              <a:xfrm rot="5400000">
                <a:off x="7808056" y="1526775"/>
                <a:ext cx="180402" cy="279397"/>
              </a:xfrm>
              <a:prstGeom prst="arc">
                <a:avLst>
                  <a:gd name="adj1" fmla="val 10807814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Arc 144">
                <a:extLst>
                  <a:ext uri="{FF2B5EF4-FFF2-40B4-BE49-F238E27FC236}">
                    <a16:creationId xmlns:a16="http://schemas.microsoft.com/office/drawing/2014/main" id="{9C6C3ED1-A7C3-4520-A73C-BA7A939C2043}"/>
                  </a:ext>
                </a:extLst>
              </p:cNvPr>
              <p:cNvSpPr/>
              <p:nvPr/>
            </p:nvSpPr>
            <p:spPr>
              <a:xfrm rot="5400000">
                <a:off x="7842089" y="1890536"/>
                <a:ext cx="180402" cy="279397"/>
              </a:xfrm>
              <a:prstGeom prst="arc">
                <a:avLst>
                  <a:gd name="adj1" fmla="val 10807814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799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B58E43-E7ED-4216-9AD1-3A2539F69DB9}"/>
                  </a:ext>
                </a:extLst>
              </p:cNvPr>
              <p:cNvSpPr txBox="1"/>
              <p:nvPr/>
            </p:nvSpPr>
            <p:spPr>
              <a:xfrm>
                <a:off x="683623" y="209669"/>
                <a:ext cx="5323352" cy="978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Q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  <m:sup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b>
                                <m:sup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</m:acc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B58E43-E7ED-4216-9AD1-3A2539F69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23" y="209669"/>
                <a:ext cx="5323352" cy="978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206144-C51A-49EF-85BF-0195B9D3E4D5}"/>
                  </a:ext>
                </a:extLst>
              </p:cNvPr>
              <p:cNvSpPr txBox="1"/>
              <p:nvPr/>
            </p:nvSpPr>
            <p:spPr>
              <a:xfrm>
                <a:off x="681273" y="1364658"/>
                <a:ext cx="5776781" cy="749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836967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sub>
                              <m: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sub>
                            </m:sSub>
                          </m:den>
                        </m:f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sub>
                              <m: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</m:acc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nl-NL" sz="2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</m:e>
                        </m:fun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206144-C51A-49EF-85BF-0195B9D3E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73" y="1364658"/>
                <a:ext cx="5776781" cy="749757"/>
              </a:xfrm>
              <a:prstGeom prst="rect">
                <a:avLst/>
              </a:prstGeom>
              <a:blipFill>
                <a:blip r:embed="rId3"/>
                <a:stretch>
                  <a:fillRect l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34DCB3B1-F603-42B1-9637-35C483C0B190}"/>
              </a:ext>
            </a:extLst>
          </p:cNvPr>
          <p:cNvSpPr/>
          <p:nvPr/>
        </p:nvSpPr>
        <p:spPr>
          <a:xfrm>
            <a:off x="6948577" y="681487"/>
            <a:ext cx="1112808" cy="1352595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1509F-A425-4543-87EB-6AC480C290D3}"/>
              </a:ext>
            </a:extLst>
          </p:cNvPr>
          <p:cNvSpPr txBox="1"/>
          <p:nvPr/>
        </p:nvSpPr>
        <p:spPr>
          <a:xfrm>
            <a:off x="8410754" y="1121312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the coupling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3C1525-2221-4000-9984-3CB1D84E819A}"/>
                  </a:ext>
                </a:extLst>
              </p:cNvPr>
              <p:cNvSpPr txBox="1"/>
              <p:nvPr/>
            </p:nvSpPr>
            <p:spPr>
              <a:xfrm>
                <a:off x="681274" y="2434799"/>
                <a:ext cx="6241112" cy="674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acc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3C1525-2221-4000-9984-3CB1D84E8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74" y="2434799"/>
                <a:ext cx="6241112" cy="674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8BC8DA-01F5-4DB5-A3E3-30E4F6E46BAF}"/>
                  </a:ext>
                </a:extLst>
              </p:cNvPr>
              <p:cNvSpPr txBox="1"/>
              <p:nvPr/>
            </p:nvSpPr>
            <p:spPr>
              <a:xfrm>
                <a:off x="681273" y="3186816"/>
                <a:ext cx="4828656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8BC8DA-01F5-4DB5-A3E3-30E4F6E46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73" y="3186816"/>
                <a:ext cx="4828656" cy="668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A0025DFE-BE3A-4B01-8943-0B026C9C4673}"/>
              </a:ext>
            </a:extLst>
          </p:cNvPr>
          <p:cNvSpPr/>
          <p:nvPr/>
        </p:nvSpPr>
        <p:spPr>
          <a:xfrm>
            <a:off x="7162643" y="1582826"/>
            <a:ext cx="1112808" cy="1352595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7023FF-E6B8-484C-A8EA-9E94D678E535}"/>
              </a:ext>
            </a:extLst>
          </p:cNvPr>
          <p:cNvSpPr txBox="1"/>
          <p:nvPr/>
        </p:nvSpPr>
        <p:spPr>
          <a:xfrm>
            <a:off x="8678627" y="1944063"/>
            <a:ext cx="2930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function of the </a:t>
            </a:r>
          </a:p>
          <a:p>
            <a:r>
              <a:rPr lang="en-US" dirty="0"/>
              <a:t>Creation and Annihilation </a:t>
            </a:r>
          </a:p>
          <a:p>
            <a:r>
              <a:rPr lang="en-US" dirty="0"/>
              <a:t>operators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2366D52E-3B7C-4AEE-A398-1D55474CEB37}"/>
              </a:ext>
            </a:extLst>
          </p:cNvPr>
          <p:cNvSpPr/>
          <p:nvPr/>
        </p:nvSpPr>
        <p:spPr>
          <a:xfrm>
            <a:off x="7402901" y="2540790"/>
            <a:ext cx="1112808" cy="1352595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0C4ED5-77AC-4051-B595-C7932523214C}"/>
              </a:ext>
            </a:extLst>
          </p:cNvPr>
          <p:cNvSpPr txBox="1"/>
          <p:nvPr/>
        </p:nvSpPr>
        <p:spPr>
          <a:xfrm>
            <a:off x="8865078" y="2973827"/>
            <a:ext cx="27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Approximate to 2 levels*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2C4BE482-3446-479C-AEAC-C3FD8B80F33E}"/>
              </a:ext>
            </a:extLst>
          </p:cNvPr>
          <p:cNvSpPr/>
          <p:nvPr/>
        </p:nvSpPr>
        <p:spPr>
          <a:xfrm>
            <a:off x="7648994" y="3497518"/>
            <a:ext cx="1112808" cy="1352595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210AE2-21C2-42D9-A9E9-9C0EE662005A}"/>
              </a:ext>
            </a:extLst>
          </p:cNvPr>
          <p:cNvSpPr txBox="1"/>
          <p:nvPr/>
        </p:nvSpPr>
        <p:spPr>
          <a:xfrm>
            <a:off x="9111172" y="3937343"/>
            <a:ext cx="27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wave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1910C3-C119-4624-B423-3BB223558215}"/>
                  </a:ext>
                </a:extLst>
              </p:cNvPr>
              <p:cNvSpPr txBox="1"/>
              <p:nvPr/>
            </p:nvSpPr>
            <p:spPr>
              <a:xfrm>
                <a:off x="820610" y="4151601"/>
                <a:ext cx="4828656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b="0" i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1910C3-C119-4624-B423-3BB223558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0" y="4151601"/>
                <a:ext cx="4828656" cy="668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DD2C0-7CD1-41B0-AAF3-99DDE27898C9}"/>
                  </a:ext>
                </a:extLst>
              </p:cNvPr>
              <p:cNvSpPr txBox="1"/>
              <p:nvPr/>
            </p:nvSpPr>
            <p:spPr>
              <a:xfrm>
                <a:off x="8167289" y="5653624"/>
                <a:ext cx="2862900" cy="661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/>
                  <a:t> function</a:t>
                </a:r>
              </a:p>
              <a:p>
                <a:r>
                  <a:rPr lang="en-US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 respectively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8DD2C0-7CD1-41B0-AAF3-99DDE278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289" y="5653624"/>
                <a:ext cx="2862900" cy="661143"/>
              </a:xfrm>
              <a:prstGeom prst="rect">
                <a:avLst/>
              </a:prstGeom>
              <a:blipFill>
                <a:blip r:embed="rId7"/>
                <a:stretch>
                  <a:fillRect l="-1919" t="-1835" r="-1066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2D0465-505C-4113-8415-B5A8212470E1}"/>
                  </a:ext>
                </a:extLst>
              </p:cNvPr>
              <p:cNvSpPr txBox="1"/>
              <p:nvPr/>
            </p:nvSpPr>
            <p:spPr>
              <a:xfrm>
                <a:off x="1818515" y="5753362"/>
                <a:ext cx="3053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|≫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2D0465-505C-4113-8415-B5A82124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515" y="5753362"/>
                <a:ext cx="3053567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3C92B8-E1BD-4E8F-8540-6D0703652195}"/>
              </a:ext>
            </a:extLst>
          </p:cNvPr>
          <p:cNvSpPr txBox="1"/>
          <p:nvPr/>
        </p:nvSpPr>
        <p:spPr>
          <a:xfrm>
            <a:off x="1737779" y="5038271"/>
            <a:ext cx="27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look at the situation where: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2936D-386E-4187-AD05-0D512E680B89}"/>
              </a:ext>
            </a:extLst>
          </p:cNvPr>
          <p:cNvSpPr txBox="1"/>
          <p:nvPr/>
        </p:nvSpPr>
        <p:spPr>
          <a:xfrm>
            <a:off x="11063335" y="0"/>
            <a:ext cx="111942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Transmon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759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7" grpId="0"/>
      <p:bldP spid="19" grpId="0"/>
      <p:bldP spid="21" grpId="0" animBg="1"/>
      <p:bldP spid="23" grpId="0"/>
      <p:bldP spid="25" grpId="0" animBg="1"/>
      <p:bldP spid="27" grpId="0"/>
      <p:bldP spid="29" grpId="0" animBg="1"/>
      <p:bldP spid="31" grpId="0"/>
      <p:bldP spid="33" grpId="0"/>
      <p:bldP spid="35" grpId="0"/>
      <p:bldP spid="2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CF1015F-A7B4-41CF-AFC5-FAD671D0A42B}"/>
              </a:ext>
            </a:extLst>
          </p:cNvPr>
          <p:cNvSpPr txBox="1"/>
          <p:nvPr/>
        </p:nvSpPr>
        <p:spPr>
          <a:xfrm>
            <a:off x="587307" y="620167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Hamiltonian: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F32A37-A0A2-4C13-9D66-5402E54EAB78}"/>
                  </a:ext>
                </a:extLst>
              </p:cNvPr>
              <p:cNvSpPr txBox="1"/>
              <p:nvPr/>
            </p:nvSpPr>
            <p:spPr>
              <a:xfrm>
                <a:off x="587307" y="1409982"/>
                <a:ext cx="5364919" cy="932563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32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num>
                        <m:den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F32A37-A0A2-4C13-9D66-5402E54EA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07" y="1409982"/>
                <a:ext cx="5364919" cy="932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6B5BA0-E9A8-42BB-97CD-A8F9D41F4F63}"/>
                  </a:ext>
                </a:extLst>
              </p:cNvPr>
              <p:cNvSpPr txBox="1"/>
              <p:nvPr/>
            </p:nvSpPr>
            <p:spPr>
              <a:xfrm>
                <a:off x="3995188" y="4827716"/>
                <a:ext cx="2929655" cy="787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g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g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56B5BA0-E9A8-42BB-97CD-A8F9D41F4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88" y="4827716"/>
                <a:ext cx="2929655" cy="787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4CA3E3-2D16-44F2-8E9D-03EEAD917127}"/>
                  </a:ext>
                </a:extLst>
              </p:cNvPr>
              <p:cNvSpPr txBox="1"/>
              <p:nvPr/>
            </p:nvSpPr>
            <p:spPr>
              <a:xfrm>
                <a:off x="4079846" y="5749783"/>
                <a:ext cx="16153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nl-NL" sz="2400" b="0" i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4CA3E3-2D16-44F2-8E9D-03EEAD917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46" y="5749783"/>
                <a:ext cx="1615374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6DD6ED9B-073C-49C0-99BE-4E851A033B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95188" y="2498671"/>
                <a:ext cx="1063925" cy="634042"/>
              </a:xfrm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6DD6ED9B-073C-49C0-99BE-4E851A033B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95188" y="2498671"/>
                <a:ext cx="1063925" cy="634042"/>
              </a:xfr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6860AA4-5EDB-4BC8-8B99-C5C17B6CA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95188" y="3132714"/>
                <a:ext cx="2823713" cy="1358659"/>
              </a:xfrm>
              <a:ln>
                <a:solidFill>
                  <a:srgbClr val="0070C0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800" dirty="0"/>
                  <a:t>Operates on the qubit </a:t>
                </a:r>
              </a:p>
              <a:p>
                <a:r>
                  <a:rPr lang="en-US" sz="1800" dirty="0"/>
                  <a:t>+1 for excited state</a:t>
                </a:r>
              </a:p>
              <a:p>
                <a:r>
                  <a:rPr lang="en-US" sz="1800" dirty="0"/>
                  <a:t>-1 for excited state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6860AA4-5EDB-4BC8-8B99-C5C17B6CA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5188" y="3132714"/>
                <a:ext cx="2823713" cy="1358659"/>
              </a:xfrm>
              <a:blipFill>
                <a:blip r:embed="rId7"/>
                <a:stretch>
                  <a:fillRect l="-858" t="-4444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E266D1ED-F5A4-4B19-B759-5807946707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0526" y="2498670"/>
                <a:ext cx="1587709" cy="63404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ts val="4800"/>
                  </a:lnSpc>
                  <a:spcBef>
                    <a:spcPct val="0"/>
                  </a:spcBef>
                  <a:buNone/>
                  <a:defRPr sz="4800" kern="1200">
                    <a:solidFill>
                      <a:schemeClr val="tx2"/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4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E266D1ED-F5A4-4B19-B759-580794670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26" y="2498670"/>
                <a:ext cx="1587709" cy="6340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6D95E67-4132-48FB-80C8-EA4FC2286024}"/>
              </a:ext>
            </a:extLst>
          </p:cNvPr>
          <p:cNvSpPr txBox="1">
            <a:spLocks/>
          </p:cNvSpPr>
          <p:nvPr/>
        </p:nvSpPr>
        <p:spPr>
          <a:xfrm>
            <a:off x="7030527" y="3132715"/>
            <a:ext cx="3407882" cy="135865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Operates on the resonator </a:t>
            </a:r>
          </a:p>
          <a:p>
            <a:r>
              <a:rPr lang="en-US" sz="1800" dirty="0"/>
              <a:t>Corresponds to the amount of excitations in the resonator  (number operator)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3DBBA2-36BD-4B05-8E81-EE3410A1B60F}"/>
                  </a:ext>
                </a:extLst>
              </p:cNvPr>
              <p:cNvSpPr txBox="1"/>
              <p:nvPr/>
            </p:nvSpPr>
            <p:spPr>
              <a:xfrm>
                <a:off x="6924843" y="4695600"/>
                <a:ext cx="34078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800" i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 is the frequency to excite from ground to first state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3DBBA2-36BD-4B05-8E81-EE3410A1B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843" y="4695600"/>
                <a:ext cx="3407882" cy="646331"/>
              </a:xfrm>
              <a:prstGeom prst="rect">
                <a:avLst/>
              </a:prstGeom>
              <a:blipFill>
                <a:blip r:embed="rId9"/>
                <a:stretch>
                  <a:fillRect l="-161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D1075E-FE97-48A4-A684-CE7E000B4835}"/>
                  </a:ext>
                </a:extLst>
              </p:cNvPr>
              <p:cNvSpPr txBox="1"/>
              <p:nvPr/>
            </p:nvSpPr>
            <p:spPr>
              <a:xfrm>
                <a:off x="6924842" y="5373750"/>
                <a:ext cx="34078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l-NL" sz="18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dirty="0"/>
                  <a:t> is the resonance frequency of the resonator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D1075E-FE97-48A4-A684-CE7E000B4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842" y="5373750"/>
                <a:ext cx="3407882" cy="646331"/>
              </a:xfrm>
              <a:prstGeom prst="rect">
                <a:avLst/>
              </a:prstGeom>
              <a:blipFill>
                <a:blip r:embed="rId10"/>
                <a:stretch>
                  <a:fillRect l="-1610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1269EE-0AA0-4BC6-A242-36BADA9F535B}"/>
              </a:ext>
            </a:extLst>
          </p:cNvPr>
          <p:cNvSpPr txBox="1"/>
          <p:nvPr/>
        </p:nvSpPr>
        <p:spPr>
          <a:xfrm>
            <a:off x="665042" y="3429000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Operators: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0F255-CEC9-4530-AFD8-6E3047554BD1}"/>
              </a:ext>
            </a:extLst>
          </p:cNvPr>
          <p:cNvSpPr txBox="1"/>
          <p:nvPr/>
        </p:nvSpPr>
        <p:spPr>
          <a:xfrm>
            <a:off x="659335" y="5226563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Constants: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3DDDC-578B-4D32-AA3A-6134EA39E4AB}"/>
              </a:ext>
            </a:extLst>
          </p:cNvPr>
          <p:cNvSpPr txBox="1"/>
          <p:nvPr/>
        </p:nvSpPr>
        <p:spPr>
          <a:xfrm>
            <a:off x="11063335" y="0"/>
            <a:ext cx="111942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Transmon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FA704FB-5470-46C9-AC7A-E701BD93C1D7}"/>
              </a:ext>
            </a:extLst>
          </p:cNvPr>
          <p:cNvGrpSpPr/>
          <p:nvPr/>
        </p:nvGrpSpPr>
        <p:grpSpPr>
          <a:xfrm>
            <a:off x="8132448" y="620138"/>
            <a:ext cx="3449952" cy="1600200"/>
            <a:chOff x="4703448" y="271452"/>
            <a:chExt cx="6238242" cy="2716034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3F57C4E-FA5D-4961-806E-D213B83281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1638" y="306561"/>
              <a:ext cx="0" cy="43041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D21DF2-8381-43F1-BB18-01B73095C364}"/>
                </a:ext>
              </a:extLst>
            </p:cNvPr>
            <p:cNvCxnSpPr>
              <a:cxnSpLocks/>
            </p:cNvCxnSpPr>
            <p:nvPr/>
          </p:nvCxnSpPr>
          <p:spPr>
            <a:xfrm>
              <a:off x="7359445" y="511974"/>
              <a:ext cx="0" cy="59112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D07DD2B-7FB9-4279-B900-6765F994AAD8}"/>
                </a:ext>
              </a:extLst>
            </p:cNvPr>
            <p:cNvCxnSpPr>
              <a:cxnSpLocks/>
            </p:cNvCxnSpPr>
            <p:nvPr/>
          </p:nvCxnSpPr>
          <p:spPr>
            <a:xfrm>
              <a:off x="7047717" y="1103101"/>
              <a:ext cx="62345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64C967C-F5D4-4CA6-A23D-6A1F546601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1261" y="1103101"/>
              <a:ext cx="16456" cy="369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BBE0B25-5D01-47E4-9574-64831DD35320}"/>
                </a:ext>
              </a:extLst>
            </p:cNvPr>
            <p:cNvCxnSpPr>
              <a:cxnSpLocks/>
            </p:cNvCxnSpPr>
            <p:nvPr/>
          </p:nvCxnSpPr>
          <p:spPr>
            <a:xfrm>
              <a:off x="7668861" y="1103100"/>
              <a:ext cx="0" cy="58650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EBE8F9-78EC-49B3-8C6A-CBE48171D88F}"/>
                </a:ext>
              </a:extLst>
            </p:cNvPr>
            <p:cNvCxnSpPr>
              <a:cxnSpLocks/>
            </p:cNvCxnSpPr>
            <p:nvPr/>
          </p:nvCxnSpPr>
          <p:spPr>
            <a:xfrm>
              <a:off x="7668860" y="1860312"/>
              <a:ext cx="0" cy="5081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4F6C35E-25F7-4BFA-80E5-0AF2BEB8A6F7}"/>
                </a:ext>
              </a:extLst>
            </p:cNvPr>
            <p:cNvCxnSpPr>
              <a:cxnSpLocks/>
            </p:cNvCxnSpPr>
            <p:nvPr/>
          </p:nvCxnSpPr>
          <p:spPr>
            <a:xfrm>
              <a:off x="7031261" y="2018169"/>
              <a:ext cx="7216" cy="35031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BD5E66-D1CD-4E6E-BA21-FF357BFFA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8477" y="2368482"/>
              <a:ext cx="63038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E00EBA2-DFEB-4967-8542-A04531FEB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590" y="2368482"/>
              <a:ext cx="13855" cy="4319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2DFC5BB-D282-4DDD-BCAC-4D1C52E036B4}"/>
                </a:ext>
              </a:extLst>
            </p:cNvPr>
            <p:cNvCxnSpPr>
              <a:cxnSpLocks/>
            </p:cNvCxnSpPr>
            <p:nvPr/>
          </p:nvCxnSpPr>
          <p:spPr>
            <a:xfrm>
              <a:off x="7396387" y="1689609"/>
              <a:ext cx="54494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646FB1-F91C-4F2A-93F2-266045EF879D}"/>
                </a:ext>
              </a:extLst>
            </p:cNvPr>
            <p:cNvCxnSpPr>
              <a:cxnSpLocks/>
            </p:cNvCxnSpPr>
            <p:nvPr/>
          </p:nvCxnSpPr>
          <p:spPr>
            <a:xfrm>
              <a:off x="7396387" y="1846705"/>
              <a:ext cx="54494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AF466E4-AAC8-45D6-AE5A-8E63301DDE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6541" y="534720"/>
              <a:ext cx="672903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4924B53-53AA-4202-8553-1068A0F253E2}"/>
                </a:ext>
              </a:extLst>
            </p:cNvPr>
            <p:cNvCxnSpPr>
              <a:cxnSpLocks/>
            </p:cNvCxnSpPr>
            <p:nvPr/>
          </p:nvCxnSpPr>
          <p:spPr>
            <a:xfrm>
              <a:off x="8821095" y="877110"/>
              <a:ext cx="1710196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9BA4A2C-C736-4F9F-8F83-625E88B826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7127" y="1950218"/>
              <a:ext cx="0" cy="41826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24331C9-C5DE-4FE8-97CD-2DB522109F55}"/>
                </a:ext>
              </a:extLst>
            </p:cNvPr>
            <p:cNvCxnSpPr>
              <a:cxnSpLocks/>
            </p:cNvCxnSpPr>
            <p:nvPr/>
          </p:nvCxnSpPr>
          <p:spPr>
            <a:xfrm>
              <a:off x="9227380" y="871516"/>
              <a:ext cx="2" cy="907999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2054938-56BC-4B24-B1F8-E28C9509711E}"/>
                </a:ext>
              </a:extLst>
            </p:cNvPr>
            <p:cNvCxnSpPr>
              <a:cxnSpLocks/>
            </p:cNvCxnSpPr>
            <p:nvPr/>
          </p:nvCxnSpPr>
          <p:spPr>
            <a:xfrm>
              <a:off x="8954907" y="1793122"/>
              <a:ext cx="544946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F2D3563-BED0-4919-9A1F-E211D33CC3F5}"/>
                </a:ext>
              </a:extLst>
            </p:cNvPr>
            <p:cNvCxnSpPr>
              <a:cxnSpLocks/>
            </p:cNvCxnSpPr>
            <p:nvPr/>
          </p:nvCxnSpPr>
          <p:spPr>
            <a:xfrm>
              <a:off x="8949745" y="1950218"/>
              <a:ext cx="54494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E1D6521-31EC-4E9C-8EF9-E01E3DD04156}"/>
                </a:ext>
              </a:extLst>
            </p:cNvPr>
            <p:cNvCxnSpPr>
              <a:cxnSpLocks/>
            </p:cNvCxnSpPr>
            <p:nvPr/>
          </p:nvCxnSpPr>
          <p:spPr>
            <a:xfrm>
              <a:off x="7122709" y="2824694"/>
              <a:ext cx="4634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99A8DFC-1F22-414E-9371-20B8A9B23C26}"/>
                </a:ext>
              </a:extLst>
            </p:cNvPr>
            <p:cNvCxnSpPr>
              <a:cxnSpLocks/>
            </p:cNvCxnSpPr>
            <p:nvPr/>
          </p:nvCxnSpPr>
          <p:spPr>
            <a:xfrm>
              <a:off x="7193922" y="2914749"/>
              <a:ext cx="30747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E117032-57A9-4FE4-9007-CB1EE8500C34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16" y="2987486"/>
              <a:ext cx="15113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7716078-2FE7-4D99-B390-A314F7AEF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6541" y="296767"/>
              <a:ext cx="0" cy="43041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84ED4F4-567B-49B0-AF2A-84A6D3170C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590" y="534720"/>
              <a:ext cx="72640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53BC5C-4C60-4B5A-A1E3-085FA0FDC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3737" y="316355"/>
              <a:ext cx="0" cy="43041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38F885E-0C2E-4C98-A8EB-AB7F052A2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8640" y="306561"/>
              <a:ext cx="0" cy="43041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A6AB33D-C2E5-4621-B503-DAF8DA1CE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7127" y="2368482"/>
              <a:ext cx="1304164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2F3E0DD-E1D1-4921-8D9D-804EA6B59463}"/>
                </a:ext>
              </a:extLst>
            </p:cNvPr>
            <p:cNvCxnSpPr>
              <a:cxnSpLocks/>
            </p:cNvCxnSpPr>
            <p:nvPr/>
          </p:nvCxnSpPr>
          <p:spPr>
            <a:xfrm>
              <a:off x="9878291" y="2368482"/>
              <a:ext cx="0" cy="41826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3694E8-45F1-4B50-BCBA-B2C6CAEDADBC}"/>
                </a:ext>
              </a:extLst>
            </p:cNvPr>
            <p:cNvCxnSpPr>
              <a:cxnSpLocks/>
            </p:cNvCxnSpPr>
            <p:nvPr/>
          </p:nvCxnSpPr>
          <p:spPr>
            <a:xfrm>
              <a:off x="9642317" y="2824694"/>
              <a:ext cx="463498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8492C6-B949-4ED5-81D5-B1782C6695B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530" y="2914749"/>
              <a:ext cx="307473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8832362-5486-4FE9-AEF1-8167CE682748}"/>
                </a:ext>
              </a:extLst>
            </p:cNvPr>
            <p:cNvCxnSpPr>
              <a:cxnSpLocks/>
            </p:cNvCxnSpPr>
            <p:nvPr/>
          </p:nvCxnSpPr>
          <p:spPr>
            <a:xfrm>
              <a:off x="9802724" y="2987486"/>
              <a:ext cx="151133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11F1AB0-4876-451F-BCDC-FBB0D9B74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6192" y="666101"/>
              <a:ext cx="0" cy="430414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813B1D2-A425-4B34-9E72-03CCC059C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1095" y="656307"/>
              <a:ext cx="0" cy="430414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3208E4-6524-41D3-B692-36D3B6B1AD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5590" y="871514"/>
              <a:ext cx="1304418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B0A8844-5CDA-4A19-91B3-0ED83E0D7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8640" y="534720"/>
              <a:ext cx="72640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D33B9A1-7A72-483F-90CB-44220975D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5232" y="534720"/>
              <a:ext cx="726406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F0DA1055-DF7C-40E9-9B3B-577CB59F2C5F}"/>
                </a:ext>
              </a:extLst>
            </p:cNvPr>
            <p:cNvSpPr/>
            <p:nvPr/>
          </p:nvSpPr>
          <p:spPr>
            <a:xfrm>
              <a:off x="4703448" y="271452"/>
              <a:ext cx="881647" cy="430414"/>
            </a:xfrm>
            <a:prstGeom prst="rightArrow">
              <a:avLst/>
            </a:prstGeom>
            <a:solidFill>
              <a:srgbClr val="FFFF00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Input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4D571266-032D-457D-8F53-C5B275CE30B0}"/>
                </a:ext>
              </a:extLst>
            </p:cNvPr>
            <p:cNvSpPr/>
            <p:nvPr/>
          </p:nvSpPr>
          <p:spPr>
            <a:xfrm>
              <a:off x="9273912" y="273319"/>
              <a:ext cx="1057624" cy="430414"/>
            </a:xfrm>
            <a:prstGeom prst="rightArrow">
              <a:avLst/>
            </a:prstGeom>
            <a:solidFill>
              <a:srgbClr val="FFFF00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output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292D49B-3234-498D-B12B-5F7ED9C2E9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24815" y="1687328"/>
              <a:ext cx="0" cy="6706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68B0EE0-289A-4159-9CEC-E8C48FB9AB1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036" y="1233198"/>
              <a:ext cx="844654" cy="895583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D985336-81FB-47A0-BEFC-E970AEDF5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7036" y="1233200"/>
              <a:ext cx="844652" cy="895583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EC49A6A-1A14-4297-BFD0-BE747129A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4815" y="871514"/>
              <a:ext cx="6476" cy="786653"/>
            </a:xfrm>
            <a:prstGeom prst="line">
              <a:avLst/>
            </a:prstGeom>
            <a:ln w="190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4DBAC2B-ED89-4A28-9AF5-14E1A9C4D41B}"/>
                </a:ext>
              </a:extLst>
            </p:cNvPr>
            <p:cNvGrpSpPr/>
            <p:nvPr/>
          </p:nvGrpSpPr>
          <p:grpSpPr>
            <a:xfrm>
              <a:off x="6894581" y="1467163"/>
              <a:ext cx="285266" cy="580237"/>
              <a:chOff x="7640841" y="1212510"/>
              <a:chExt cx="582904" cy="1271684"/>
            </a:xfrm>
          </p:grpSpPr>
          <p:sp>
            <p:nvSpPr>
              <p:cNvPr id="154" name="Arc 153">
                <a:extLst>
                  <a:ext uri="{FF2B5EF4-FFF2-40B4-BE49-F238E27FC236}">
                    <a16:creationId xmlns:a16="http://schemas.microsoft.com/office/drawing/2014/main" id="{3E0D184F-7401-43F8-8429-3E93BB3BF94B}"/>
                  </a:ext>
                </a:extLst>
              </p:cNvPr>
              <p:cNvSpPr/>
              <p:nvPr/>
            </p:nvSpPr>
            <p:spPr>
              <a:xfrm rot="16200000">
                <a:off x="7660211" y="1920661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Arc 154">
                <a:extLst>
                  <a:ext uri="{FF2B5EF4-FFF2-40B4-BE49-F238E27FC236}">
                    <a16:creationId xmlns:a16="http://schemas.microsoft.com/office/drawing/2014/main" id="{03E9738E-7583-4750-B0F7-AB98771A77C8}"/>
                  </a:ext>
                </a:extLst>
              </p:cNvPr>
              <p:cNvSpPr/>
              <p:nvPr/>
            </p:nvSpPr>
            <p:spPr>
              <a:xfrm rot="16200000">
                <a:off x="7660211" y="1556901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Arc 155">
                <a:extLst>
                  <a:ext uri="{FF2B5EF4-FFF2-40B4-BE49-F238E27FC236}">
                    <a16:creationId xmlns:a16="http://schemas.microsoft.com/office/drawing/2014/main" id="{777D2C9B-C28E-4580-9509-56ACF4C931D4}"/>
                  </a:ext>
                </a:extLst>
              </p:cNvPr>
              <p:cNvSpPr/>
              <p:nvPr/>
            </p:nvSpPr>
            <p:spPr>
              <a:xfrm rot="16200000">
                <a:off x="7660211" y="1193140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Arc 156">
                <a:extLst>
                  <a:ext uri="{FF2B5EF4-FFF2-40B4-BE49-F238E27FC236}">
                    <a16:creationId xmlns:a16="http://schemas.microsoft.com/office/drawing/2014/main" id="{9A352406-5409-4FBF-913D-B992ECDC3CCD}"/>
                  </a:ext>
                </a:extLst>
              </p:cNvPr>
              <p:cNvSpPr/>
              <p:nvPr/>
            </p:nvSpPr>
            <p:spPr>
              <a:xfrm rot="5400000">
                <a:off x="7808056" y="1526775"/>
                <a:ext cx="180402" cy="279397"/>
              </a:xfrm>
              <a:prstGeom prst="arc">
                <a:avLst>
                  <a:gd name="adj1" fmla="val 10807814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c 157">
                <a:extLst>
                  <a:ext uri="{FF2B5EF4-FFF2-40B4-BE49-F238E27FC236}">
                    <a16:creationId xmlns:a16="http://schemas.microsoft.com/office/drawing/2014/main" id="{B2E68003-FFB7-44A2-9134-C412E485EE44}"/>
                  </a:ext>
                </a:extLst>
              </p:cNvPr>
              <p:cNvSpPr/>
              <p:nvPr/>
            </p:nvSpPr>
            <p:spPr>
              <a:xfrm rot="5400000">
                <a:off x="7842089" y="1890536"/>
                <a:ext cx="180402" cy="279397"/>
              </a:xfrm>
              <a:prstGeom prst="arc">
                <a:avLst>
                  <a:gd name="adj1" fmla="val 10807814"/>
                  <a:gd name="adj2" fmla="val 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56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6" grpId="0"/>
      <p:bldP spid="16" grpId="0" animBg="1"/>
      <p:bldP spid="17" grpId="0" uiExpand="1" build="p" animBg="1"/>
      <p:bldP spid="18" grpId="0" animBg="1"/>
      <p:bldP spid="19" grpId="0" animBg="1"/>
      <p:bldP spid="9" grpId="0"/>
      <p:bldP spid="11" grpId="0"/>
      <p:bldP spid="13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381422-C078-4DC4-BC67-3A25F81F2FFD}"/>
                  </a:ext>
                </a:extLst>
              </p:cNvPr>
              <p:cNvSpPr txBox="1"/>
              <p:nvPr/>
            </p:nvSpPr>
            <p:spPr>
              <a:xfrm>
                <a:off x="415318" y="1764598"/>
                <a:ext cx="9349547" cy="471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𝑐𝑜𝑟𝑟𝑒𝑠𝑝𝑜𝑛𝑑𝑠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𝑜𝑝𝑒𝑟𝑎𝑡𝑜𝑟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𝑟𝑒𝑠𝑜𝑛𝑎𝑡𝑜𝑟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381422-C078-4DC4-BC67-3A25F81F2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18" y="1764598"/>
                <a:ext cx="9349547" cy="471219"/>
              </a:xfrm>
              <a:prstGeom prst="rect">
                <a:avLst/>
              </a:prstGeom>
              <a:blipFill>
                <a:blip r:embed="rId2"/>
                <a:stretch>
                  <a:fillRect t="-12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C3A0F6-DFFA-43BC-8C2F-7D75BB7F1CD1}"/>
                  </a:ext>
                </a:extLst>
              </p:cNvPr>
              <p:cNvSpPr txBox="1"/>
              <p:nvPr/>
            </p:nvSpPr>
            <p:spPr>
              <a:xfrm>
                <a:off x="415318" y="473407"/>
                <a:ext cx="5364919" cy="932563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32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num>
                        <m:den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C3A0F6-DFFA-43BC-8C2F-7D75BB7F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18" y="473407"/>
                <a:ext cx="5364919" cy="932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itle 1">
                <a:extLst>
                  <a:ext uri="{FF2B5EF4-FFF2-40B4-BE49-F238E27FC236}">
                    <a16:creationId xmlns:a16="http://schemas.microsoft.com/office/drawing/2014/main" id="{CFB45E7C-AF97-47D4-96EA-FAA2EDE128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084194" y="380526"/>
                <a:ext cx="1063925" cy="634042"/>
              </a:xfrm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itle 1">
                <a:extLst>
                  <a:ext uri="{FF2B5EF4-FFF2-40B4-BE49-F238E27FC236}">
                    <a16:creationId xmlns:a16="http://schemas.microsoft.com/office/drawing/2014/main" id="{CFB45E7C-AF97-47D4-96EA-FAA2EDE12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084194" y="380526"/>
                <a:ext cx="1063925" cy="634042"/>
              </a:xfrm>
              <a:blipFill>
                <a:blip r:embed="rId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AC265E4-54A6-448C-8018-35D7ECCAE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194" y="1014570"/>
            <a:ext cx="2823713" cy="750028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+1 for excited state</a:t>
            </a:r>
          </a:p>
          <a:p>
            <a:r>
              <a:rPr lang="en-US" sz="1800" dirty="0"/>
              <a:t>-1 for excited state</a:t>
            </a:r>
          </a:p>
          <a:p>
            <a:endParaRPr lang="en-US" sz="18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718CE90-F037-482B-9707-FC63B2CDA4C8}"/>
              </a:ext>
            </a:extLst>
          </p:cNvPr>
          <p:cNvSpPr/>
          <p:nvPr/>
        </p:nvSpPr>
        <p:spPr>
          <a:xfrm>
            <a:off x="4817777" y="3205249"/>
            <a:ext cx="2550695" cy="2065490"/>
          </a:xfrm>
          <a:custGeom>
            <a:avLst/>
            <a:gdLst>
              <a:gd name="connsiteX0" fmla="*/ 0 w 5582653"/>
              <a:gd name="connsiteY0" fmla="*/ 3657749 h 3657749"/>
              <a:gd name="connsiteX1" fmla="*/ 1844842 w 5582653"/>
              <a:gd name="connsiteY1" fmla="*/ 3208570 h 3657749"/>
              <a:gd name="connsiteX2" fmla="*/ 2422358 w 5582653"/>
              <a:gd name="connsiteY2" fmla="*/ 1796865 h 3657749"/>
              <a:gd name="connsiteX3" fmla="*/ 2727158 w 5582653"/>
              <a:gd name="connsiteY3" fmla="*/ 149 h 3657749"/>
              <a:gd name="connsiteX4" fmla="*/ 3144253 w 5582653"/>
              <a:gd name="connsiteY4" fmla="*/ 1893117 h 3657749"/>
              <a:gd name="connsiteX5" fmla="*/ 3641558 w 5582653"/>
              <a:gd name="connsiteY5" fmla="*/ 3304823 h 3657749"/>
              <a:gd name="connsiteX6" fmla="*/ 4604084 w 5582653"/>
              <a:gd name="connsiteY6" fmla="*/ 3609623 h 3657749"/>
              <a:gd name="connsiteX7" fmla="*/ 5582653 w 5582653"/>
              <a:gd name="connsiteY7" fmla="*/ 3625665 h 365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2653" h="3657749">
                <a:moveTo>
                  <a:pt x="0" y="3657749"/>
                </a:moveTo>
                <a:cubicBezTo>
                  <a:pt x="720558" y="3588233"/>
                  <a:pt x="1441116" y="3518717"/>
                  <a:pt x="1844842" y="3208570"/>
                </a:cubicBezTo>
                <a:cubicBezTo>
                  <a:pt x="2248568" y="2898423"/>
                  <a:pt x="2275305" y="2331602"/>
                  <a:pt x="2422358" y="1796865"/>
                </a:cubicBezTo>
                <a:cubicBezTo>
                  <a:pt x="2569411" y="1262128"/>
                  <a:pt x="2606842" y="-15893"/>
                  <a:pt x="2727158" y="149"/>
                </a:cubicBezTo>
                <a:cubicBezTo>
                  <a:pt x="2847474" y="16191"/>
                  <a:pt x="2991853" y="1342338"/>
                  <a:pt x="3144253" y="1893117"/>
                </a:cubicBezTo>
                <a:cubicBezTo>
                  <a:pt x="3296653" y="2443896"/>
                  <a:pt x="3398253" y="3018739"/>
                  <a:pt x="3641558" y="3304823"/>
                </a:cubicBezTo>
                <a:cubicBezTo>
                  <a:pt x="3884863" y="3590907"/>
                  <a:pt x="4280568" y="3556149"/>
                  <a:pt x="4604084" y="3609623"/>
                </a:cubicBezTo>
                <a:cubicBezTo>
                  <a:pt x="4927600" y="3663097"/>
                  <a:pt x="5255126" y="3644381"/>
                  <a:pt x="5582653" y="3625665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233DB5-4DCB-47EF-8BCE-978749164576}"/>
              </a:ext>
            </a:extLst>
          </p:cNvPr>
          <p:cNvCxnSpPr>
            <a:cxnSpLocks/>
          </p:cNvCxnSpPr>
          <p:nvPr/>
        </p:nvCxnSpPr>
        <p:spPr>
          <a:xfrm>
            <a:off x="3347943" y="5270739"/>
            <a:ext cx="666708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EFDBDA-A269-47BB-A968-8061200A1A3A}"/>
              </a:ext>
            </a:extLst>
          </p:cNvPr>
          <p:cNvCxnSpPr>
            <a:cxnSpLocks/>
          </p:cNvCxnSpPr>
          <p:nvPr/>
        </p:nvCxnSpPr>
        <p:spPr>
          <a:xfrm flipH="1" flipV="1">
            <a:off x="3347943" y="2502311"/>
            <a:ext cx="1" cy="315281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3EE3F5-A1D2-4DB0-923E-67DD665F2DC5}"/>
                  </a:ext>
                </a:extLst>
              </p:cNvPr>
              <p:cNvSpPr txBox="1"/>
              <p:nvPr/>
            </p:nvSpPr>
            <p:spPr>
              <a:xfrm>
                <a:off x="5787657" y="5353043"/>
                <a:ext cx="610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3EE3F5-A1D2-4DB0-923E-67DD665F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57" y="5353043"/>
                <a:ext cx="61093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55BE14-6464-45DE-AAF8-160F6834F225}"/>
                  </a:ext>
                </a:extLst>
              </p:cNvPr>
              <p:cNvSpPr txBox="1"/>
              <p:nvPr/>
            </p:nvSpPr>
            <p:spPr>
              <a:xfrm>
                <a:off x="4254797" y="5388053"/>
                <a:ext cx="1159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2400" i="1" dirty="0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55BE14-6464-45DE-AAF8-160F6834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797" y="5388053"/>
                <a:ext cx="1159548" cy="461665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0BB05-D2CA-490E-AE6E-2BEF53F06A8B}"/>
                  </a:ext>
                </a:extLst>
              </p:cNvPr>
              <p:cNvSpPr txBox="1"/>
              <p:nvPr/>
            </p:nvSpPr>
            <p:spPr>
              <a:xfrm>
                <a:off x="6484292" y="5337567"/>
                <a:ext cx="1159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i="1" dirty="0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0BB05-D2CA-490E-AE6E-2BEF53F06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292" y="5337567"/>
                <a:ext cx="1159548" cy="461665"/>
              </a:xfrm>
              <a:prstGeom prst="rect">
                <a:avLst/>
              </a:prstGeom>
              <a:blipFill>
                <a:blip r:embed="rId10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B060358-5F89-4F2B-814F-2DA2DE2F9817}"/>
              </a:ext>
            </a:extLst>
          </p:cNvPr>
          <p:cNvSpPr/>
          <p:nvPr/>
        </p:nvSpPr>
        <p:spPr>
          <a:xfrm>
            <a:off x="5788718" y="3205249"/>
            <a:ext cx="2550695" cy="2065490"/>
          </a:xfrm>
          <a:custGeom>
            <a:avLst/>
            <a:gdLst>
              <a:gd name="connsiteX0" fmla="*/ 0 w 5582653"/>
              <a:gd name="connsiteY0" fmla="*/ 3657749 h 3657749"/>
              <a:gd name="connsiteX1" fmla="*/ 1844842 w 5582653"/>
              <a:gd name="connsiteY1" fmla="*/ 3208570 h 3657749"/>
              <a:gd name="connsiteX2" fmla="*/ 2422358 w 5582653"/>
              <a:gd name="connsiteY2" fmla="*/ 1796865 h 3657749"/>
              <a:gd name="connsiteX3" fmla="*/ 2727158 w 5582653"/>
              <a:gd name="connsiteY3" fmla="*/ 149 h 3657749"/>
              <a:gd name="connsiteX4" fmla="*/ 3144253 w 5582653"/>
              <a:gd name="connsiteY4" fmla="*/ 1893117 h 3657749"/>
              <a:gd name="connsiteX5" fmla="*/ 3641558 w 5582653"/>
              <a:gd name="connsiteY5" fmla="*/ 3304823 h 3657749"/>
              <a:gd name="connsiteX6" fmla="*/ 4604084 w 5582653"/>
              <a:gd name="connsiteY6" fmla="*/ 3609623 h 3657749"/>
              <a:gd name="connsiteX7" fmla="*/ 5582653 w 5582653"/>
              <a:gd name="connsiteY7" fmla="*/ 3625665 h 365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2653" h="3657749">
                <a:moveTo>
                  <a:pt x="0" y="3657749"/>
                </a:moveTo>
                <a:cubicBezTo>
                  <a:pt x="720558" y="3588233"/>
                  <a:pt x="1441116" y="3518717"/>
                  <a:pt x="1844842" y="3208570"/>
                </a:cubicBezTo>
                <a:cubicBezTo>
                  <a:pt x="2248568" y="2898423"/>
                  <a:pt x="2275305" y="2331602"/>
                  <a:pt x="2422358" y="1796865"/>
                </a:cubicBezTo>
                <a:cubicBezTo>
                  <a:pt x="2569411" y="1262128"/>
                  <a:pt x="2606842" y="-15893"/>
                  <a:pt x="2727158" y="149"/>
                </a:cubicBezTo>
                <a:cubicBezTo>
                  <a:pt x="2847474" y="16191"/>
                  <a:pt x="2991853" y="1342338"/>
                  <a:pt x="3144253" y="1893117"/>
                </a:cubicBezTo>
                <a:cubicBezTo>
                  <a:pt x="3296653" y="2443896"/>
                  <a:pt x="3398253" y="3018739"/>
                  <a:pt x="3641558" y="3304823"/>
                </a:cubicBezTo>
                <a:cubicBezTo>
                  <a:pt x="3884863" y="3590907"/>
                  <a:pt x="4280568" y="3556149"/>
                  <a:pt x="4604084" y="3609623"/>
                </a:cubicBezTo>
                <a:cubicBezTo>
                  <a:pt x="4927600" y="3663097"/>
                  <a:pt x="5255126" y="3644381"/>
                  <a:pt x="5582653" y="3625665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9FFB43C-591D-4695-881D-463415589A77}"/>
              </a:ext>
            </a:extLst>
          </p:cNvPr>
          <p:cNvSpPr/>
          <p:nvPr/>
        </p:nvSpPr>
        <p:spPr>
          <a:xfrm>
            <a:off x="3640770" y="3164098"/>
            <a:ext cx="2550695" cy="2065490"/>
          </a:xfrm>
          <a:custGeom>
            <a:avLst/>
            <a:gdLst>
              <a:gd name="connsiteX0" fmla="*/ 0 w 5582653"/>
              <a:gd name="connsiteY0" fmla="*/ 3657749 h 3657749"/>
              <a:gd name="connsiteX1" fmla="*/ 1844842 w 5582653"/>
              <a:gd name="connsiteY1" fmla="*/ 3208570 h 3657749"/>
              <a:gd name="connsiteX2" fmla="*/ 2422358 w 5582653"/>
              <a:gd name="connsiteY2" fmla="*/ 1796865 h 3657749"/>
              <a:gd name="connsiteX3" fmla="*/ 2727158 w 5582653"/>
              <a:gd name="connsiteY3" fmla="*/ 149 h 3657749"/>
              <a:gd name="connsiteX4" fmla="*/ 3144253 w 5582653"/>
              <a:gd name="connsiteY4" fmla="*/ 1893117 h 3657749"/>
              <a:gd name="connsiteX5" fmla="*/ 3641558 w 5582653"/>
              <a:gd name="connsiteY5" fmla="*/ 3304823 h 3657749"/>
              <a:gd name="connsiteX6" fmla="*/ 4604084 w 5582653"/>
              <a:gd name="connsiteY6" fmla="*/ 3609623 h 3657749"/>
              <a:gd name="connsiteX7" fmla="*/ 5582653 w 5582653"/>
              <a:gd name="connsiteY7" fmla="*/ 3625665 h 365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2653" h="3657749">
                <a:moveTo>
                  <a:pt x="0" y="3657749"/>
                </a:moveTo>
                <a:cubicBezTo>
                  <a:pt x="720558" y="3588233"/>
                  <a:pt x="1441116" y="3518717"/>
                  <a:pt x="1844842" y="3208570"/>
                </a:cubicBezTo>
                <a:cubicBezTo>
                  <a:pt x="2248568" y="2898423"/>
                  <a:pt x="2275305" y="2331602"/>
                  <a:pt x="2422358" y="1796865"/>
                </a:cubicBezTo>
                <a:cubicBezTo>
                  <a:pt x="2569411" y="1262128"/>
                  <a:pt x="2606842" y="-15893"/>
                  <a:pt x="2727158" y="149"/>
                </a:cubicBezTo>
                <a:cubicBezTo>
                  <a:pt x="2847474" y="16191"/>
                  <a:pt x="2991853" y="1342338"/>
                  <a:pt x="3144253" y="1893117"/>
                </a:cubicBezTo>
                <a:cubicBezTo>
                  <a:pt x="3296653" y="2443896"/>
                  <a:pt x="3398253" y="3018739"/>
                  <a:pt x="3641558" y="3304823"/>
                </a:cubicBezTo>
                <a:cubicBezTo>
                  <a:pt x="3884863" y="3590907"/>
                  <a:pt x="4280568" y="3556149"/>
                  <a:pt x="4604084" y="3609623"/>
                </a:cubicBezTo>
                <a:cubicBezTo>
                  <a:pt x="4927600" y="3663097"/>
                  <a:pt x="5255126" y="3644381"/>
                  <a:pt x="5582653" y="362566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5CC87C-8060-42FC-BEDD-14A10A0B5B31}"/>
                  </a:ext>
                </a:extLst>
              </p:cNvPr>
              <p:cNvSpPr txBox="1"/>
              <p:nvPr/>
            </p:nvSpPr>
            <p:spPr>
              <a:xfrm>
                <a:off x="5747365" y="2174996"/>
                <a:ext cx="5211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2400" dirty="0"/>
                  <a:t>2</a:t>
                </a:r>
                <a14:m>
                  <m:oMath xmlns:m="http://schemas.openxmlformats.org/officeDocument/2006/math">
                    <m:r>
                      <a:rPr lang="nl-NL" sz="2400" i="1" dirty="0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endParaRPr lang="nl-N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5CC87C-8060-42FC-BEDD-14A10A0B5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365" y="2174996"/>
                <a:ext cx="521105" cy="461665"/>
              </a:xfrm>
              <a:prstGeom prst="rect">
                <a:avLst/>
              </a:prstGeom>
              <a:blipFill>
                <a:blip r:embed="rId11"/>
                <a:stretch>
                  <a:fillRect l="-18824" t="-10526" r="-117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9E3BFB14-5BC6-439C-8087-8B33372642ED}"/>
              </a:ext>
            </a:extLst>
          </p:cNvPr>
          <p:cNvSpPr/>
          <p:nvPr/>
        </p:nvSpPr>
        <p:spPr>
          <a:xfrm rot="5400000">
            <a:off x="5762704" y="1806926"/>
            <a:ext cx="408120" cy="223484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E6EA2-1AD3-49EC-B133-A2BA459371A9}"/>
              </a:ext>
            </a:extLst>
          </p:cNvPr>
          <p:cNvSpPr txBox="1"/>
          <p:nvPr/>
        </p:nvSpPr>
        <p:spPr>
          <a:xfrm>
            <a:off x="1620910" y="3665287"/>
            <a:ext cx="154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6818D-312D-4543-AC70-C9734F0CB13B}"/>
              </a:ext>
            </a:extLst>
          </p:cNvPr>
          <p:cNvSpPr txBox="1"/>
          <p:nvPr/>
        </p:nvSpPr>
        <p:spPr>
          <a:xfrm>
            <a:off x="5361572" y="613661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FCD46-DD25-4E93-B729-F5F3EB92D8B1}"/>
              </a:ext>
            </a:extLst>
          </p:cNvPr>
          <p:cNvSpPr txBox="1"/>
          <p:nvPr/>
        </p:nvSpPr>
        <p:spPr>
          <a:xfrm>
            <a:off x="11063335" y="0"/>
            <a:ext cx="111942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alatino Linotype" panose="02040502050505030304" pitchFamily="18" charset="0"/>
              </a:rPr>
              <a:t>Transmon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3B0E9DD-910C-409C-9BEF-CB290DBE175F}"/>
              </a:ext>
            </a:extLst>
          </p:cNvPr>
          <p:cNvSpPr/>
          <p:nvPr/>
        </p:nvSpPr>
        <p:spPr>
          <a:xfrm rot="20529875">
            <a:off x="7663908" y="3524738"/>
            <a:ext cx="1610427" cy="269739"/>
          </a:xfrm>
          <a:prstGeom prst="lef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4376E-CB00-40C0-AD6A-9CE2D254FAB3}"/>
              </a:ext>
            </a:extLst>
          </p:cNvPr>
          <p:cNvSpPr txBox="1"/>
          <p:nvPr/>
        </p:nvSpPr>
        <p:spPr>
          <a:xfrm>
            <a:off x="9384670" y="2802673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Qubit in the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excited state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64BC3053-919E-4FBD-A631-DDECF5E1FCDD}"/>
              </a:ext>
            </a:extLst>
          </p:cNvPr>
          <p:cNvSpPr/>
          <p:nvPr/>
        </p:nvSpPr>
        <p:spPr>
          <a:xfrm rot="12107609">
            <a:off x="2828154" y="3378900"/>
            <a:ext cx="1610427" cy="269739"/>
          </a:xfrm>
          <a:prstGeom prst="leftArrow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46A4E-2C45-4AA5-8CBA-7B3A09152D3F}"/>
              </a:ext>
            </a:extLst>
          </p:cNvPr>
          <p:cNvSpPr txBox="1"/>
          <p:nvPr/>
        </p:nvSpPr>
        <p:spPr>
          <a:xfrm>
            <a:off x="943960" y="2594445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Qubit in the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ground state</a:t>
            </a:r>
          </a:p>
        </p:txBody>
      </p:sp>
    </p:spTree>
    <p:extLst>
      <p:ext uri="{BB962C8B-B14F-4D97-AF65-F5344CB8AC3E}">
        <p14:creationId xmlns:p14="http://schemas.microsoft.com/office/powerpoint/2010/main" val="10072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E8D39C3-DAA1-48CE-987A-6CE131810B64}"/>
              </a:ext>
            </a:extLst>
          </p:cNvPr>
          <p:cNvCxnSpPr>
            <a:cxnSpLocks/>
          </p:cNvCxnSpPr>
          <p:nvPr/>
        </p:nvCxnSpPr>
        <p:spPr>
          <a:xfrm>
            <a:off x="5207568" y="2647049"/>
            <a:ext cx="52332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6D38D6E-B042-48AC-B196-B5E87E811BF0}"/>
              </a:ext>
            </a:extLst>
          </p:cNvPr>
          <p:cNvCxnSpPr>
            <a:cxnSpLocks/>
          </p:cNvCxnSpPr>
          <p:nvPr/>
        </p:nvCxnSpPr>
        <p:spPr>
          <a:xfrm>
            <a:off x="5207568" y="2790384"/>
            <a:ext cx="52332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09EB77-E339-4C9B-9E04-FD143903F357}"/>
              </a:ext>
            </a:extLst>
          </p:cNvPr>
          <p:cNvCxnSpPr>
            <a:cxnSpLocks/>
          </p:cNvCxnSpPr>
          <p:nvPr/>
        </p:nvCxnSpPr>
        <p:spPr>
          <a:xfrm>
            <a:off x="5486970" y="2186406"/>
            <a:ext cx="0" cy="4596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74205B3-4EBB-4A6F-8F09-BAB5936DACFB}"/>
              </a:ext>
            </a:extLst>
          </p:cNvPr>
          <p:cNvCxnSpPr>
            <a:cxnSpLocks/>
          </p:cNvCxnSpPr>
          <p:nvPr/>
        </p:nvCxnSpPr>
        <p:spPr>
          <a:xfrm flipV="1">
            <a:off x="5486970" y="2186406"/>
            <a:ext cx="2318278" cy="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A59180B-45EE-4FFF-9F81-B2645726AB12}"/>
              </a:ext>
            </a:extLst>
          </p:cNvPr>
          <p:cNvCxnSpPr>
            <a:cxnSpLocks/>
          </p:cNvCxnSpPr>
          <p:nvPr/>
        </p:nvCxnSpPr>
        <p:spPr>
          <a:xfrm>
            <a:off x="6883981" y="2186405"/>
            <a:ext cx="0" cy="632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5925D0-08E3-4186-A52F-9DC7113DAA8F}"/>
              </a:ext>
            </a:extLst>
          </p:cNvPr>
          <p:cNvCxnSpPr>
            <a:cxnSpLocks/>
          </p:cNvCxnSpPr>
          <p:nvPr/>
        </p:nvCxnSpPr>
        <p:spPr>
          <a:xfrm>
            <a:off x="6584621" y="2819050"/>
            <a:ext cx="5987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CCC5140-E445-4913-B7EE-42AAC242508B}"/>
              </a:ext>
            </a:extLst>
          </p:cNvPr>
          <p:cNvCxnSpPr>
            <a:cxnSpLocks/>
          </p:cNvCxnSpPr>
          <p:nvPr/>
        </p:nvCxnSpPr>
        <p:spPr>
          <a:xfrm flipH="1">
            <a:off x="6575748" y="2819050"/>
            <a:ext cx="8873" cy="3758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A14F50B-AF90-43F0-877B-469DBBE2A7D8}"/>
              </a:ext>
            </a:extLst>
          </p:cNvPr>
          <p:cNvCxnSpPr>
            <a:cxnSpLocks/>
          </p:cNvCxnSpPr>
          <p:nvPr/>
        </p:nvCxnSpPr>
        <p:spPr>
          <a:xfrm>
            <a:off x="7181122" y="2819049"/>
            <a:ext cx="0" cy="627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D0A14F8-3608-40B8-84D7-FF8E16564D01}"/>
              </a:ext>
            </a:extLst>
          </p:cNvPr>
          <p:cNvCxnSpPr>
            <a:cxnSpLocks/>
          </p:cNvCxnSpPr>
          <p:nvPr/>
        </p:nvCxnSpPr>
        <p:spPr>
          <a:xfrm>
            <a:off x="7181121" y="3629444"/>
            <a:ext cx="0" cy="543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E3244A-7E5A-4CF4-BDE4-5BEBF13D2FBB}"/>
              </a:ext>
            </a:extLst>
          </p:cNvPr>
          <p:cNvCxnSpPr>
            <a:cxnSpLocks/>
          </p:cNvCxnSpPr>
          <p:nvPr/>
        </p:nvCxnSpPr>
        <p:spPr>
          <a:xfrm>
            <a:off x="6583187" y="3839461"/>
            <a:ext cx="839" cy="3338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67E5631-142E-435B-91F7-D250DA6686A6}"/>
              </a:ext>
            </a:extLst>
          </p:cNvPr>
          <p:cNvCxnSpPr>
            <a:cxnSpLocks/>
          </p:cNvCxnSpPr>
          <p:nvPr/>
        </p:nvCxnSpPr>
        <p:spPr>
          <a:xfrm flipH="1">
            <a:off x="6575748" y="4173305"/>
            <a:ext cx="6053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F856C94-DD65-40A1-AE5F-3F92B32D9101}"/>
              </a:ext>
            </a:extLst>
          </p:cNvPr>
          <p:cNvCxnSpPr>
            <a:cxnSpLocks/>
          </p:cNvCxnSpPr>
          <p:nvPr/>
        </p:nvCxnSpPr>
        <p:spPr>
          <a:xfrm>
            <a:off x="6883981" y="4173305"/>
            <a:ext cx="0" cy="4645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5122147-4D5B-4503-BEFE-6D9105265604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469231" y="2813612"/>
            <a:ext cx="0" cy="58353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Connector 75" descr="V&#10;">
            <a:extLst>
              <a:ext uri="{FF2B5EF4-FFF2-40B4-BE49-F238E27FC236}">
                <a16:creationId xmlns:a16="http://schemas.microsoft.com/office/drawing/2014/main" id="{933104EC-18D9-4293-9D7C-1D2821003127}"/>
              </a:ext>
            </a:extLst>
          </p:cNvPr>
          <p:cNvSpPr/>
          <p:nvPr/>
        </p:nvSpPr>
        <p:spPr>
          <a:xfrm>
            <a:off x="5263005" y="3397146"/>
            <a:ext cx="412452" cy="464594"/>
          </a:xfrm>
          <a:prstGeom prst="flowChartConnector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E5E2A41-999E-4D1B-87A0-5D66EAD22869}"/>
              </a:ext>
            </a:extLst>
          </p:cNvPr>
          <p:cNvCxnSpPr>
            <a:cxnSpLocks/>
            <a:stCxn id="76" idx="4"/>
          </p:cNvCxnSpPr>
          <p:nvPr/>
        </p:nvCxnSpPr>
        <p:spPr>
          <a:xfrm>
            <a:off x="5469231" y="3861741"/>
            <a:ext cx="13304" cy="7761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DCD223-9E04-4E15-8610-F7AE2D18B6C4}"/>
              </a:ext>
            </a:extLst>
          </p:cNvPr>
          <p:cNvCxnSpPr>
            <a:cxnSpLocks/>
          </p:cNvCxnSpPr>
          <p:nvPr/>
        </p:nvCxnSpPr>
        <p:spPr>
          <a:xfrm>
            <a:off x="5469231" y="4637904"/>
            <a:ext cx="4331341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4FD4342-99AE-4359-97AA-D2D33B70C073}"/>
              </a:ext>
            </a:extLst>
          </p:cNvPr>
          <p:cNvCxnSpPr>
            <a:cxnSpLocks/>
          </p:cNvCxnSpPr>
          <p:nvPr/>
        </p:nvCxnSpPr>
        <p:spPr>
          <a:xfrm>
            <a:off x="7943776" y="2171579"/>
            <a:ext cx="1852082" cy="59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EB90190-931A-49FB-A435-06D1DB5CEA2D}"/>
              </a:ext>
            </a:extLst>
          </p:cNvPr>
          <p:cNvCxnSpPr>
            <a:cxnSpLocks/>
          </p:cNvCxnSpPr>
          <p:nvPr/>
        </p:nvCxnSpPr>
        <p:spPr>
          <a:xfrm>
            <a:off x="8543436" y="3326044"/>
            <a:ext cx="243" cy="131186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DD3350-9095-46D9-B95E-CFA0A5F3DF27}"/>
              </a:ext>
            </a:extLst>
          </p:cNvPr>
          <p:cNvCxnSpPr>
            <a:cxnSpLocks/>
          </p:cNvCxnSpPr>
          <p:nvPr/>
        </p:nvCxnSpPr>
        <p:spPr>
          <a:xfrm>
            <a:off x="8543679" y="2171579"/>
            <a:ext cx="2" cy="9717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8FE2844-2821-4171-92DC-BF66F60823B3}"/>
              </a:ext>
            </a:extLst>
          </p:cNvPr>
          <p:cNvCxnSpPr>
            <a:cxnSpLocks/>
          </p:cNvCxnSpPr>
          <p:nvPr/>
        </p:nvCxnSpPr>
        <p:spPr>
          <a:xfrm>
            <a:off x="9800292" y="2171577"/>
            <a:ext cx="0" cy="48588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6FE482-82A0-4800-B267-E4E01DA11C6D}"/>
              </a:ext>
            </a:extLst>
          </p:cNvPr>
          <p:cNvCxnSpPr>
            <a:cxnSpLocks/>
          </p:cNvCxnSpPr>
          <p:nvPr/>
        </p:nvCxnSpPr>
        <p:spPr>
          <a:xfrm flipH="1">
            <a:off x="9795858" y="3692936"/>
            <a:ext cx="4435" cy="94496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C79F088-50A6-4EB0-8B36-8779DF86C3AF}"/>
              </a:ext>
            </a:extLst>
          </p:cNvPr>
          <p:cNvCxnSpPr>
            <a:cxnSpLocks/>
          </p:cNvCxnSpPr>
          <p:nvPr/>
        </p:nvCxnSpPr>
        <p:spPr>
          <a:xfrm>
            <a:off x="9406196" y="2657463"/>
            <a:ext cx="876559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C1C76CD-C6A1-41E8-80CF-3106CF81A1DD}"/>
              </a:ext>
            </a:extLst>
          </p:cNvPr>
          <p:cNvCxnSpPr>
            <a:cxnSpLocks/>
          </p:cNvCxnSpPr>
          <p:nvPr/>
        </p:nvCxnSpPr>
        <p:spPr>
          <a:xfrm flipV="1">
            <a:off x="9400076" y="3692936"/>
            <a:ext cx="867283" cy="113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8B06E9D-04D7-42EE-A5D3-D1BB2658AC21}"/>
              </a:ext>
            </a:extLst>
          </p:cNvPr>
          <p:cNvCxnSpPr>
            <a:cxnSpLocks/>
          </p:cNvCxnSpPr>
          <p:nvPr/>
        </p:nvCxnSpPr>
        <p:spPr>
          <a:xfrm>
            <a:off x="10958981" y="2467566"/>
            <a:ext cx="598720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1FABF87-E6D4-4229-8F79-26CCC73AE8F7}"/>
              </a:ext>
            </a:extLst>
          </p:cNvPr>
          <p:cNvCxnSpPr>
            <a:cxnSpLocks/>
          </p:cNvCxnSpPr>
          <p:nvPr/>
        </p:nvCxnSpPr>
        <p:spPr>
          <a:xfrm>
            <a:off x="10958981" y="2467566"/>
            <a:ext cx="0" cy="380577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FF42419-57C7-4C7B-80CE-A38D36DCD363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11555481" y="2467564"/>
            <a:ext cx="2819" cy="38345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0D2A099-5670-4DA7-9ACF-712CA29E56BF}"/>
              </a:ext>
            </a:extLst>
          </p:cNvPr>
          <p:cNvCxnSpPr>
            <a:cxnSpLocks/>
            <a:stCxn id="93" idx="4"/>
          </p:cNvCxnSpPr>
          <p:nvPr/>
        </p:nvCxnSpPr>
        <p:spPr>
          <a:xfrm flipH="1">
            <a:off x="11555481" y="3507345"/>
            <a:ext cx="2818" cy="314476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174029F-DF35-4A38-B988-13811991CD72}"/>
              </a:ext>
            </a:extLst>
          </p:cNvPr>
          <p:cNvCxnSpPr>
            <a:cxnSpLocks/>
          </p:cNvCxnSpPr>
          <p:nvPr/>
        </p:nvCxnSpPr>
        <p:spPr>
          <a:xfrm>
            <a:off x="10950107" y="3507345"/>
            <a:ext cx="0" cy="314476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036A88-54A6-4359-8C33-9D581DE14EC4}"/>
              </a:ext>
            </a:extLst>
          </p:cNvPr>
          <p:cNvCxnSpPr>
            <a:cxnSpLocks/>
          </p:cNvCxnSpPr>
          <p:nvPr/>
        </p:nvCxnSpPr>
        <p:spPr>
          <a:xfrm flipH="1">
            <a:off x="10950107" y="3821821"/>
            <a:ext cx="605374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D3DE92E9-29E4-4F44-AA1C-7C2210A726D8}"/>
              </a:ext>
            </a:extLst>
          </p:cNvPr>
          <p:cNvSpPr/>
          <p:nvPr/>
        </p:nvSpPr>
        <p:spPr>
          <a:xfrm>
            <a:off x="11344038" y="2851015"/>
            <a:ext cx="428523" cy="422765"/>
          </a:xfrm>
          <a:prstGeom prst="flowChartConnector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681DD1D7-A3FC-4E4E-AD99-C6DFAD6582FC}"/>
              </a:ext>
            </a:extLst>
          </p:cNvPr>
          <p:cNvSpPr/>
          <p:nvPr/>
        </p:nvSpPr>
        <p:spPr>
          <a:xfrm>
            <a:off x="11344037" y="3084580"/>
            <a:ext cx="428523" cy="422765"/>
          </a:xfrm>
          <a:prstGeom prst="flowChartConnector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D31B1D-9687-4738-A214-B960E668C421}"/>
              </a:ext>
            </a:extLst>
          </p:cNvPr>
          <p:cNvCxnSpPr>
            <a:cxnSpLocks/>
          </p:cNvCxnSpPr>
          <p:nvPr/>
        </p:nvCxnSpPr>
        <p:spPr>
          <a:xfrm>
            <a:off x="6919458" y="3446752"/>
            <a:ext cx="5233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37D2FEA-0AE7-4F57-A01F-415F81755802}"/>
              </a:ext>
            </a:extLst>
          </p:cNvPr>
          <p:cNvCxnSpPr>
            <a:cxnSpLocks/>
          </p:cNvCxnSpPr>
          <p:nvPr/>
        </p:nvCxnSpPr>
        <p:spPr>
          <a:xfrm>
            <a:off x="6919458" y="3614881"/>
            <a:ext cx="5233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35F3F37-2849-4C11-BC16-0F46F1FDCE64}"/>
              </a:ext>
            </a:extLst>
          </p:cNvPr>
          <p:cNvCxnSpPr>
            <a:cxnSpLocks/>
          </p:cNvCxnSpPr>
          <p:nvPr/>
        </p:nvCxnSpPr>
        <p:spPr>
          <a:xfrm rot="5400000">
            <a:off x="7513638" y="2212448"/>
            <a:ext cx="58322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38C93CB-9F9C-4A3F-9CCE-E37757F8E287}"/>
              </a:ext>
            </a:extLst>
          </p:cNvPr>
          <p:cNvCxnSpPr>
            <a:cxnSpLocks/>
          </p:cNvCxnSpPr>
          <p:nvPr/>
        </p:nvCxnSpPr>
        <p:spPr>
          <a:xfrm>
            <a:off x="7938287" y="1920838"/>
            <a:ext cx="6161" cy="59735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2BBA82-61E0-49AF-A0F2-CC508BDF6BC0}"/>
              </a:ext>
            </a:extLst>
          </p:cNvPr>
          <p:cNvCxnSpPr>
            <a:cxnSpLocks/>
          </p:cNvCxnSpPr>
          <p:nvPr/>
        </p:nvCxnSpPr>
        <p:spPr>
          <a:xfrm>
            <a:off x="8282016" y="3157914"/>
            <a:ext cx="523326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77AF338-0BD3-4F6C-86FA-7FA0A605251D}"/>
              </a:ext>
            </a:extLst>
          </p:cNvPr>
          <p:cNvCxnSpPr>
            <a:cxnSpLocks/>
          </p:cNvCxnSpPr>
          <p:nvPr/>
        </p:nvCxnSpPr>
        <p:spPr>
          <a:xfrm>
            <a:off x="8282016" y="3326044"/>
            <a:ext cx="52332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A2FCAEA-3240-412A-BD93-D5F978944E7F}"/>
              </a:ext>
            </a:extLst>
          </p:cNvPr>
          <p:cNvGrpSpPr/>
          <p:nvPr/>
        </p:nvGrpSpPr>
        <p:grpSpPr>
          <a:xfrm>
            <a:off x="6448995" y="3164845"/>
            <a:ext cx="273948" cy="696874"/>
            <a:chOff x="7640841" y="1212510"/>
            <a:chExt cx="582904" cy="1271684"/>
          </a:xfrm>
        </p:grpSpPr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3D6090AC-52D2-4191-9248-5B6136B1CEFE}"/>
                </a:ext>
              </a:extLst>
            </p:cNvPr>
            <p:cNvSpPr/>
            <p:nvPr/>
          </p:nvSpPr>
          <p:spPr>
            <a:xfrm rot="16200000">
              <a:off x="7660211" y="192066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11C335F7-719C-47BB-928C-A7415B1D3150}"/>
                </a:ext>
              </a:extLst>
            </p:cNvPr>
            <p:cNvSpPr/>
            <p:nvPr/>
          </p:nvSpPr>
          <p:spPr>
            <a:xfrm rot="16200000">
              <a:off x="7660211" y="155690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CCA81FAA-83B0-4E5B-A0A0-477E3EC5C91E}"/>
                </a:ext>
              </a:extLst>
            </p:cNvPr>
            <p:cNvSpPr/>
            <p:nvPr/>
          </p:nvSpPr>
          <p:spPr>
            <a:xfrm rot="16200000">
              <a:off x="7660211" y="1193140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Arc 117">
              <a:extLst>
                <a:ext uri="{FF2B5EF4-FFF2-40B4-BE49-F238E27FC236}">
                  <a16:creationId xmlns:a16="http://schemas.microsoft.com/office/drawing/2014/main" id="{56372DC8-89F7-4D7C-AA90-8E31B2FC7C00}"/>
                </a:ext>
              </a:extLst>
            </p:cNvPr>
            <p:cNvSpPr/>
            <p:nvPr/>
          </p:nvSpPr>
          <p:spPr>
            <a:xfrm rot="5400000">
              <a:off x="7808056" y="1526775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Arc 118">
              <a:extLst>
                <a:ext uri="{FF2B5EF4-FFF2-40B4-BE49-F238E27FC236}">
                  <a16:creationId xmlns:a16="http://schemas.microsoft.com/office/drawing/2014/main" id="{3D53DCCF-B303-481A-8BD1-68441549708D}"/>
                </a:ext>
              </a:extLst>
            </p:cNvPr>
            <p:cNvSpPr/>
            <p:nvPr/>
          </p:nvSpPr>
          <p:spPr>
            <a:xfrm rot="5400000">
              <a:off x="7842089" y="1890536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9E3C6FA-C62E-4307-ABEA-6EBB14E7126D}"/>
              </a:ext>
            </a:extLst>
          </p:cNvPr>
          <p:cNvGrpSpPr/>
          <p:nvPr/>
        </p:nvGrpSpPr>
        <p:grpSpPr>
          <a:xfrm>
            <a:off x="10829547" y="2848142"/>
            <a:ext cx="273948" cy="665138"/>
            <a:chOff x="7640841" y="1212510"/>
            <a:chExt cx="582904" cy="1271684"/>
          </a:xfrm>
        </p:grpSpPr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53DC11DF-D43B-4F0E-9E13-23E347BFF992}"/>
                </a:ext>
              </a:extLst>
            </p:cNvPr>
            <p:cNvSpPr/>
            <p:nvPr/>
          </p:nvSpPr>
          <p:spPr>
            <a:xfrm rot="16200000">
              <a:off x="7660211" y="192066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28575">
              <a:solidFill>
                <a:srgbClr val="7F6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Arc 110">
              <a:extLst>
                <a:ext uri="{FF2B5EF4-FFF2-40B4-BE49-F238E27FC236}">
                  <a16:creationId xmlns:a16="http://schemas.microsoft.com/office/drawing/2014/main" id="{0A52EB93-FC30-48B5-8C3C-669BC9E60C09}"/>
                </a:ext>
              </a:extLst>
            </p:cNvPr>
            <p:cNvSpPr/>
            <p:nvPr/>
          </p:nvSpPr>
          <p:spPr>
            <a:xfrm rot="16200000">
              <a:off x="7660211" y="1556901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28575">
              <a:solidFill>
                <a:srgbClr val="7F6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E20CCE92-7190-4C6A-8B38-C132F5CC7938}"/>
                </a:ext>
              </a:extLst>
            </p:cNvPr>
            <p:cNvSpPr/>
            <p:nvPr/>
          </p:nvSpPr>
          <p:spPr>
            <a:xfrm rot="16200000">
              <a:off x="7660211" y="1193140"/>
              <a:ext cx="544163" cy="582904"/>
            </a:xfrm>
            <a:prstGeom prst="arc">
              <a:avLst>
                <a:gd name="adj1" fmla="val 10807814"/>
                <a:gd name="adj2" fmla="val 0"/>
              </a:avLst>
            </a:prstGeom>
            <a:ln w="28575">
              <a:solidFill>
                <a:srgbClr val="7F6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DEE0B612-9D8F-4119-9025-99A3D2573834}"/>
                </a:ext>
              </a:extLst>
            </p:cNvPr>
            <p:cNvSpPr/>
            <p:nvPr/>
          </p:nvSpPr>
          <p:spPr>
            <a:xfrm rot="5400000">
              <a:off x="7808056" y="1526775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28575">
              <a:solidFill>
                <a:srgbClr val="7F6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83C7692B-090A-46C7-8D53-3814E0FB2829}"/>
                </a:ext>
              </a:extLst>
            </p:cNvPr>
            <p:cNvSpPr/>
            <p:nvPr/>
          </p:nvSpPr>
          <p:spPr>
            <a:xfrm rot="5400000">
              <a:off x="7842089" y="1890536"/>
              <a:ext cx="180402" cy="279397"/>
            </a:xfrm>
            <a:prstGeom prst="arc">
              <a:avLst>
                <a:gd name="adj1" fmla="val 10807814"/>
                <a:gd name="adj2" fmla="val 0"/>
              </a:avLst>
            </a:prstGeom>
            <a:ln w="28575">
              <a:solidFill>
                <a:srgbClr val="7F6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4508F0F-1A76-4AC4-B1C3-019BB7D39FD3}"/>
              </a:ext>
            </a:extLst>
          </p:cNvPr>
          <p:cNvCxnSpPr>
            <a:cxnSpLocks/>
          </p:cNvCxnSpPr>
          <p:nvPr/>
        </p:nvCxnSpPr>
        <p:spPr>
          <a:xfrm flipH="1">
            <a:off x="9400076" y="3150115"/>
            <a:ext cx="1332" cy="5651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FCFA262-0C74-4D74-86B9-0E73009A72F4}"/>
              </a:ext>
            </a:extLst>
          </p:cNvPr>
          <p:cNvCxnSpPr>
            <a:cxnSpLocks/>
          </p:cNvCxnSpPr>
          <p:nvPr/>
        </p:nvCxnSpPr>
        <p:spPr>
          <a:xfrm>
            <a:off x="9252696" y="2962900"/>
            <a:ext cx="297424" cy="37442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2730D49-08B9-46E9-AA09-D8A3F8E23B0A}"/>
              </a:ext>
            </a:extLst>
          </p:cNvPr>
          <p:cNvCxnSpPr>
            <a:cxnSpLocks/>
          </p:cNvCxnSpPr>
          <p:nvPr/>
        </p:nvCxnSpPr>
        <p:spPr>
          <a:xfrm>
            <a:off x="9406196" y="2652328"/>
            <a:ext cx="5825" cy="458654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912AFE9-DC27-460B-93E9-8950716AFF20}"/>
              </a:ext>
            </a:extLst>
          </p:cNvPr>
          <p:cNvCxnSpPr>
            <a:cxnSpLocks/>
          </p:cNvCxnSpPr>
          <p:nvPr/>
        </p:nvCxnSpPr>
        <p:spPr>
          <a:xfrm rot="5400000">
            <a:off x="9216399" y="2981321"/>
            <a:ext cx="331465" cy="3359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BB9DAD3-73C5-41EE-B9B7-12EAD55A070B}"/>
              </a:ext>
            </a:extLst>
          </p:cNvPr>
          <p:cNvCxnSpPr>
            <a:cxnSpLocks/>
          </p:cNvCxnSpPr>
          <p:nvPr/>
        </p:nvCxnSpPr>
        <p:spPr>
          <a:xfrm>
            <a:off x="10258471" y="3162429"/>
            <a:ext cx="664" cy="50496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6BC8B5-601F-4B9E-9131-0C93C4240867}"/>
              </a:ext>
            </a:extLst>
          </p:cNvPr>
          <p:cNvCxnSpPr>
            <a:cxnSpLocks/>
          </p:cNvCxnSpPr>
          <p:nvPr/>
        </p:nvCxnSpPr>
        <p:spPr>
          <a:xfrm>
            <a:off x="10109758" y="2975213"/>
            <a:ext cx="297424" cy="37442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7031C3F-BB36-4758-A304-D13C2DD1E5F8}"/>
              </a:ext>
            </a:extLst>
          </p:cNvPr>
          <p:cNvCxnSpPr>
            <a:cxnSpLocks/>
          </p:cNvCxnSpPr>
          <p:nvPr/>
        </p:nvCxnSpPr>
        <p:spPr>
          <a:xfrm>
            <a:off x="10263259" y="2664641"/>
            <a:ext cx="5825" cy="458654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B8AB859-93E2-4C30-A9C8-97AE8C6269AF}"/>
              </a:ext>
            </a:extLst>
          </p:cNvPr>
          <p:cNvCxnSpPr>
            <a:cxnSpLocks/>
          </p:cNvCxnSpPr>
          <p:nvPr/>
        </p:nvCxnSpPr>
        <p:spPr>
          <a:xfrm rot="5400000">
            <a:off x="10073461" y="2993634"/>
            <a:ext cx="331465" cy="33597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53811FDF-5676-4CD2-8AE6-08884AA2E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1" y="2134259"/>
            <a:ext cx="2967170" cy="27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3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E17B0-F52C-4CE3-9D90-77058E0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68" y="216091"/>
            <a:ext cx="4738777" cy="1030857"/>
          </a:xfrm>
        </p:spPr>
        <p:txBody>
          <a:bodyPr anchor="b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E353F4-9E57-4537-9B91-C9E8D62801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6468" y="1246948"/>
            <a:ext cx="5388864" cy="1742536"/>
          </a:xfrm>
        </p:spPr>
        <p:txBody>
          <a:bodyPr>
            <a:normAutofit/>
          </a:bodyPr>
          <a:lstStyle/>
          <a:p>
            <a:r>
              <a:rPr lang="en-US" dirty="0"/>
              <a:t>The Transmon qubit is part of a circuit</a:t>
            </a:r>
          </a:p>
          <a:p>
            <a:r>
              <a:rPr lang="en-US" dirty="0"/>
              <a:t>Find the Hamiltonian of the Circuit.</a:t>
            </a:r>
          </a:p>
          <a:p>
            <a:r>
              <a:rPr lang="en-US" dirty="0"/>
              <a:t>Read out the state of the qubit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7D81E9-5839-4A33-BD05-6B711832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191" y="2378733"/>
            <a:ext cx="1811975" cy="194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483A35-F4EA-43DD-ACB4-C37BFCFC9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190" y="4562762"/>
            <a:ext cx="1811975" cy="14691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9989D8-B997-4F6B-B090-357DE672A990}"/>
              </a:ext>
            </a:extLst>
          </p:cNvPr>
          <p:cNvSpPr/>
          <p:nvPr/>
        </p:nvSpPr>
        <p:spPr>
          <a:xfrm>
            <a:off x="2999231" y="3130183"/>
            <a:ext cx="2571835" cy="129728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 with 1 qubit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2CC3CD-AC44-4728-9499-41351767582C}"/>
              </a:ext>
            </a:extLst>
          </p:cNvPr>
          <p:cNvSpPr/>
          <p:nvPr/>
        </p:nvSpPr>
        <p:spPr>
          <a:xfrm>
            <a:off x="734176" y="3429000"/>
            <a:ext cx="1811975" cy="699657"/>
          </a:xfrm>
          <a:prstGeom prst="rightArrow">
            <a:avLst/>
          </a:prstGeom>
          <a:solidFill>
            <a:srgbClr val="FEFC5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Frequency in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9638901-EC69-46B2-A52E-B3B5E40F0426}"/>
              </a:ext>
            </a:extLst>
          </p:cNvPr>
          <p:cNvSpPr/>
          <p:nvPr/>
        </p:nvSpPr>
        <p:spPr>
          <a:xfrm>
            <a:off x="5955332" y="3355621"/>
            <a:ext cx="1811975" cy="699657"/>
          </a:xfrm>
          <a:prstGeom prst="rightArrow">
            <a:avLst/>
          </a:prstGeom>
          <a:solidFill>
            <a:srgbClr val="FEFC5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Frequency 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CDD3B9-5729-432E-B4BC-CBB48BE93EB8}"/>
              </a:ext>
            </a:extLst>
          </p:cNvPr>
          <p:cNvSpPr/>
          <p:nvPr/>
        </p:nvSpPr>
        <p:spPr>
          <a:xfrm>
            <a:off x="2026994" y="4642215"/>
            <a:ext cx="4763741" cy="586345"/>
          </a:xfrm>
          <a:prstGeom prst="rect">
            <a:avLst/>
          </a:prstGeom>
          <a:solidFill>
            <a:srgbClr val="FEFC5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“Frequency out” depends on the state of the qubit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41DE4-2D80-4DC2-B3C6-DE691202BA9E}"/>
              </a:ext>
            </a:extLst>
          </p:cNvPr>
          <p:cNvSpPr/>
          <p:nvPr/>
        </p:nvSpPr>
        <p:spPr>
          <a:xfrm>
            <a:off x="566468" y="2989484"/>
            <a:ext cx="7559615" cy="2419278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68669C-EFD6-4D29-A91D-68B0B6E33591}"/>
              </a:ext>
            </a:extLst>
          </p:cNvPr>
          <p:cNvGrpSpPr/>
          <p:nvPr/>
        </p:nvGrpSpPr>
        <p:grpSpPr>
          <a:xfrm>
            <a:off x="6818498" y="612182"/>
            <a:ext cx="4473562" cy="1534754"/>
            <a:chOff x="3470373" y="505169"/>
            <a:chExt cx="6836216" cy="253875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DEBF8F3-108D-4635-914F-5FE706C7F34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373" y="1183722"/>
              <a:ext cx="54494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8FF0B8-0BC1-4A9D-8771-2795A151EAD9}"/>
                </a:ext>
              </a:extLst>
            </p:cNvPr>
            <p:cNvCxnSpPr>
              <a:cxnSpLocks/>
            </p:cNvCxnSpPr>
            <p:nvPr/>
          </p:nvCxnSpPr>
          <p:spPr>
            <a:xfrm>
              <a:off x="3470373" y="1317650"/>
              <a:ext cx="54494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40DC55-53C2-4B25-96B8-8F04BE322683}"/>
                </a:ext>
              </a:extLst>
            </p:cNvPr>
            <p:cNvCxnSpPr>
              <a:cxnSpLocks/>
            </p:cNvCxnSpPr>
            <p:nvPr/>
          </p:nvCxnSpPr>
          <p:spPr>
            <a:xfrm>
              <a:off x="3761318" y="753309"/>
              <a:ext cx="0" cy="42948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6A8E51-435D-40A9-8D71-680BCD9EB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1318" y="753309"/>
              <a:ext cx="2414054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39575A-B260-4D77-9E22-E9107C99BA9E}"/>
                </a:ext>
              </a:extLst>
            </p:cNvPr>
            <p:cNvCxnSpPr>
              <a:cxnSpLocks/>
            </p:cNvCxnSpPr>
            <p:nvPr/>
          </p:nvCxnSpPr>
          <p:spPr>
            <a:xfrm>
              <a:off x="5216045" y="753308"/>
              <a:ext cx="0" cy="5911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071B63-4D30-4406-91AF-6267342575E0}"/>
                </a:ext>
              </a:extLst>
            </p:cNvPr>
            <p:cNvCxnSpPr>
              <a:cxnSpLocks/>
            </p:cNvCxnSpPr>
            <p:nvPr/>
          </p:nvCxnSpPr>
          <p:spPr>
            <a:xfrm>
              <a:off x="4904317" y="1344435"/>
              <a:ext cx="6234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225638-0FAB-40A1-9751-3F5BFF9A4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77" y="1344435"/>
              <a:ext cx="9240" cy="3511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8E4C187-D41C-468A-ADBA-E2529C618C01}"/>
                </a:ext>
              </a:extLst>
            </p:cNvPr>
            <p:cNvCxnSpPr>
              <a:cxnSpLocks/>
            </p:cNvCxnSpPr>
            <p:nvPr/>
          </p:nvCxnSpPr>
          <p:spPr>
            <a:xfrm>
              <a:off x="5525461" y="1344434"/>
              <a:ext cx="0" cy="5865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152CA5B-671F-4B15-950C-2FE0449D6658}"/>
                </a:ext>
              </a:extLst>
            </p:cNvPr>
            <p:cNvCxnSpPr>
              <a:cxnSpLocks/>
            </p:cNvCxnSpPr>
            <p:nvPr/>
          </p:nvCxnSpPr>
          <p:spPr>
            <a:xfrm>
              <a:off x="5525460" y="2101646"/>
              <a:ext cx="0" cy="50817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1500D87-002C-41D1-A399-3021B6A5F6D7}"/>
                </a:ext>
              </a:extLst>
            </p:cNvPr>
            <p:cNvCxnSpPr>
              <a:cxnSpLocks/>
            </p:cNvCxnSpPr>
            <p:nvPr/>
          </p:nvCxnSpPr>
          <p:spPr>
            <a:xfrm>
              <a:off x="4902824" y="2297881"/>
              <a:ext cx="874" cy="3119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8D6232-4506-4A2F-883C-49419064F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77" y="2609816"/>
              <a:ext cx="63038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E2831-9216-4499-B926-BADED5157A15}"/>
                </a:ext>
              </a:extLst>
            </p:cNvPr>
            <p:cNvCxnSpPr>
              <a:cxnSpLocks/>
            </p:cNvCxnSpPr>
            <p:nvPr/>
          </p:nvCxnSpPr>
          <p:spPr>
            <a:xfrm>
              <a:off x="5216045" y="2609816"/>
              <a:ext cx="0" cy="4341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3EB7BC-BA72-4115-A969-BEB3F8D090B4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3742846" y="1339354"/>
              <a:ext cx="0" cy="54523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lowchart: Connector 30" descr="V&#10;">
              <a:extLst>
                <a:ext uri="{FF2B5EF4-FFF2-40B4-BE49-F238E27FC236}">
                  <a16:creationId xmlns:a16="http://schemas.microsoft.com/office/drawing/2014/main" id="{869542B2-30E0-4626-8B0B-26B15605ED75}"/>
                </a:ext>
              </a:extLst>
            </p:cNvPr>
            <p:cNvSpPr/>
            <p:nvPr/>
          </p:nvSpPr>
          <p:spPr>
            <a:xfrm>
              <a:off x="3528100" y="1884593"/>
              <a:ext cx="429492" cy="434105"/>
            </a:xfrm>
            <a:prstGeom prst="flowChartConnector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641ABC-A523-4E53-858B-95E1676DF4E6}"/>
                </a:ext>
              </a:extLst>
            </p:cNvPr>
            <p:cNvCxnSpPr>
              <a:cxnSpLocks/>
              <a:stCxn id="31" idx="4"/>
            </p:cNvCxnSpPr>
            <p:nvPr/>
          </p:nvCxnSpPr>
          <p:spPr>
            <a:xfrm>
              <a:off x="3742846" y="2318698"/>
              <a:ext cx="13854" cy="725227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AE9D51D-0EB9-4093-A626-2F0E8847A823}"/>
                </a:ext>
              </a:extLst>
            </p:cNvPr>
            <p:cNvCxnSpPr>
              <a:cxnSpLocks/>
            </p:cNvCxnSpPr>
            <p:nvPr/>
          </p:nvCxnSpPr>
          <p:spPr>
            <a:xfrm>
              <a:off x="3742846" y="3043925"/>
              <a:ext cx="451028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361545-9728-4B50-BC3A-C5F65223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319623" y="739455"/>
              <a:ext cx="1928598" cy="5594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7AE506-290C-4E71-B30A-79AE5B85D533}"/>
                </a:ext>
              </a:extLst>
            </p:cNvPr>
            <p:cNvCxnSpPr>
              <a:cxnSpLocks/>
            </p:cNvCxnSpPr>
            <p:nvPr/>
          </p:nvCxnSpPr>
          <p:spPr>
            <a:xfrm>
              <a:off x="6944057" y="1818157"/>
              <a:ext cx="253" cy="122576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75938C5-98F7-4D0C-821F-27DEDADD00AF}"/>
                </a:ext>
              </a:extLst>
            </p:cNvPr>
            <p:cNvCxnSpPr>
              <a:cxnSpLocks/>
            </p:cNvCxnSpPr>
            <p:nvPr/>
          </p:nvCxnSpPr>
          <p:spPr>
            <a:xfrm>
              <a:off x="6944310" y="739455"/>
              <a:ext cx="2" cy="90799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70AD44-8903-4621-8A1F-EA28F31936B7}"/>
                </a:ext>
              </a:extLst>
            </p:cNvPr>
            <p:cNvCxnSpPr>
              <a:cxnSpLocks/>
            </p:cNvCxnSpPr>
            <p:nvPr/>
          </p:nvCxnSpPr>
          <p:spPr>
            <a:xfrm>
              <a:off x="8252839" y="739453"/>
              <a:ext cx="0" cy="45399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72FC842-12D0-4D60-B9DE-B55C7CBC9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221" y="2160971"/>
              <a:ext cx="4618" cy="88295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6F63A2E-F509-4800-BBD4-7E108083F14C}"/>
                </a:ext>
              </a:extLst>
            </p:cNvPr>
            <p:cNvCxnSpPr>
              <a:cxnSpLocks/>
            </p:cNvCxnSpPr>
            <p:nvPr/>
          </p:nvCxnSpPr>
          <p:spPr>
            <a:xfrm>
              <a:off x="7842461" y="1193452"/>
              <a:ext cx="912773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02072B-0B04-4FF7-99DE-334667552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6088" y="2160971"/>
              <a:ext cx="903114" cy="1057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C292AD2-EE0B-43E9-A8A9-E720B2253BE6}"/>
                </a:ext>
              </a:extLst>
            </p:cNvPr>
            <p:cNvCxnSpPr>
              <a:cxnSpLocks/>
            </p:cNvCxnSpPr>
            <p:nvPr/>
          </p:nvCxnSpPr>
          <p:spPr>
            <a:xfrm>
              <a:off x="9459397" y="1016017"/>
              <a:ext cx="623455" cy="0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50B148E-A01D-4F4E-A643-D960B5013EF8}"/>
                </a:ext>
              </a:extLst>
            </p:cNvPr>
            <p:cNvCxnSpPr>
              <a:cxnSpLocks/>
            </p:cNvCxnSpPr>
            <p:nvPr/>
          </p:nvCxnSpPr>
          <p:spPr>
            <a:xfrm>
              <a:off x="9459397" y="1016017"/>
              <a:ext cx="0" cy="355601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A8C80E-4E2D-4BDB-A454-AB740B1119C0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10080541" y="1016016"/>
              <a:ext cx="2935" cy="358286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2ED9F9C-C2F4-4038-B16D-998B453C5FDD}"/>
                </a:ext>
              </a:extLst>
            </p:cNvPr>
            <p:cNvCxnSpPr>
              <a:cxnSpLocks/>
              <a:stCxn id="48" idx="4"/>
            </p:cNvCxnSpPr>
            <p:nvPr/>
          </p:nvCxnSpPr>
          <p:spPr>
            <a:xfrm flipH="1">
              <a:off x="10080541" y="1987560"/>
              <a:ext cx="2934" cy="293838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84EF8C3-3A0E-43F1-9BE8-912E76C439CE}"/>
                </a:ext>
              </a:extLst>
            </p:cNvPr>
            <p:cNvCxnSpPr>
              <a:cxnSpLocks/>
            </p:cNvCxnSpPr>
            <p:nvPr/>
          </p:nvCxnSpPr>
          <p:spPr>
            <a:xfrm>
              <a:off x="9450157" y="1987560"/>
              <a:ext cx="0" cy="293838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1D364AC-95BD-445D-A3CB-51EB6A19D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0157" y="2281398"/>
              <a:ext cx="630384" cy="0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C0CF60D9-8395-4604-B2A6-FC81D607DCE4}"/>
                </a:ext>
              </a:extLst>
            </p:cNvPr>
            <p:cNvSpPr/>
            <p:nvPr/>
          </p:nvSpPr>
          <p:spPr>
            <a:xfrm>
              <a:off x="9860362" y="1374302"/>
              <a:ext cx="446227" cy="395021"/>
            </a:xfrm>
            <a:prstGeom prst="flowChartConnector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C1DA2963-193F-4ADA-990D-FBD34EE6EC82}"/>
                </a:ext>
              </a:extLst>
            </p:cNvPr>
            <p:cNvSpPr/>
            <p:nvPr/>
          </p:nvSpPr>
          <p:spPr>
            <a:xfrm>
              <a:off x="9860361" y="1592539"/>
              <a:ext cx="446227" cy="395021"/>
            </a:xfrm>
            <a:prstGeom prst="flowChartConnector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28B7DA-0592-4143-9E58-542DE1AE88C3}"/>
                </a:ext>
              </a:extLst>
            </p:cNvPr>
            <p:cNvCxnSpPr>
              <a:cxnSpLocks/>
            </p:cNvCxnSpPr>
            <p:nvPr/>
          </p:nvCxnSpPr>
          <p:spPr>
            <a:xfrm>
              <a:off x="5252987" y="1930943"/>
              <a:ext cx="5449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AF9E857-86D0-43FF-A389-6D9416A9F250}"/>
                </a:ext>
              </a:extLst>
            </p:cNvPr>
            <p:cNvCxnSpPr>
              <a:cxnSpLocks/>
            </p:cNvCxnSpPr>
            <p:nvPr/>
          </p:nvCxnSpPr>
          <p:spPr>
            <a:xfrm>
              <a:off x="5252987" y="2088039"/>
              <a:ext cx="5449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F7D80CC-9CA0-4114-BA59-A054ED4340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02899" y="777642"/>
              <a:ext cx="54494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8F5B0BC-A953-4266-962E-F37C87528BDB}"/>
                </a:ext>
              </a:extLst>
            </p:cNvPr>
            <p:cNvCxnSpPr>
              <a:cxnSpLocks/>
            </p:cNvCxnSpPr>
            <p:nvPr/>
          </p:nvCxnSpPr>
          <p:spPr>
            <a:xfrm>
              <a:off x="6313908" y="505169"/>
              <a:ext cx="6416" cy="55815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E4B79F-4BFB-4E64-91D4-DFD5256DCD40}"/>
                </a:ext>
              </a:extLst>
            </p:cNvPr>
            <p:cNvCxnSpPr>
              <a:cxnSpLocks/>
            </p:cNvCxnSpPr>
            <p:nvPr/>
          </p:nvCxnSpPr>
          <p:spPr>
            <a:xfrm>
              <a:off x="6671837" y="1661061"/>
              <a:ext cx="544946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E62172D-C549-416C-BFD8-B9E85155C955}"/>
                </a:ext>
              </a:extLst>
            </p:cNvPr>
            <p:cNvCxnSpPr>
              <a:cxnSpLocks/>
            </p:cNvCxnSpPr>
            <p:nvPr/>
          </p:nvCxnSpPr>
          <p:spPr>
            <a:xfrm>
              <a:off x="6671837" y="1818157"/>
              <a:ext cx="54494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A755534-4EF3-4E79-B1C5-1D6B57391F46}"/>
                </a:ext>
              </a:extLst>
            </p:cNvPr>
            <p:cNvGrpSpPr/>
            <p:nvPr/>
          </p:nvGrpSpPr>
          <p:grpSpPr>
            <a:xfrm>
              <a:off x="4763088" y="1667537"/>
              <a:ext cx="285266" cy="651141"/>
              <a:chOff x="7640841" y="1212510"/>
              <a:chExt cx="582904" cy="1271684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95F7874E-980E-447A-ACAA-A00C5F4BF56F}"/>
                  </a:ext>
                </a:extLst>
              </p:cNvPr>
              <p:cNvSpPr/>
              <p:nvPr/>
            </p:nvSpPr>
            <p:spPr>
              <a:xfrm rot="16200000">
                <a:off x="7660211" y="1920661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56BF6D7B-22CF-4B76-A02D-C720250325E2}"/>
                  </a:ext>
                </a:extLst>
              </p:cNvPr>
              <p:cNvSpPr/>
              <p:nvPr/>
            </p:nvSpPr>
            <p:spPr>
              <a:xfrm rot="16200000">
                <a:off x="7660211" y="1556901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2A15EC23-3294-439B-AB8B-90B7CA231018}"/>
                  </a:ext>
                </a:extLst>
              </p:cNvPr>
              <p:cNvSpPr/>
              <p:nvPr/>
            </p:nvSpPr>
            <p:spPr>
              <a:xfrm rot="16200000">
                <a:off x="7660211" y="1193140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355C3C86-1793-4EC9-9083-5DB78983484B}"/>
                  </a:ext>
                </a:extLst>
              </p:cNvPr>
              <p:cNvSpPr/>
              <p:nvPr/>
            </p:nvSpPr>
            <p:spPr>
              <a:xfrm rot="5400000">
                <a:off x="7808056" y="1526775"/>
                <a:ext cx="180402" cy="279397"/>
              </a:xfrm>
              <a:prstGeom prst="arc">
                <a:avLst>
                  <a:gd name="adj1" fmla="val 10807814"/>
                  <a:gd name="adj2" fmla="val 0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D2744566-40D9-41E2-8BE3-CAA060BADA7D}"/>
                  </a:ext>
                </a:extLst>
              </p:cNvPr>
              <p:cNvSpPr/>
              <p:nvPr/>
            </p:nvSpPr>
            <p:spPr>
              <a:xfrm rot="5400000">
                <a:off x="7842089" y="1890536"/>
                <a:ext cx="180402" cy="279397"/>
              </a:xfrm>
              <a:prstGeom prst="arc">
                <a:avLst>
                  <a:gd name="adj1" fmla="val 10807814"/>
                  <a:gd name="adj2" fmla="val 0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CA13F49-DDFE-4354-9CBD-89028ADAAC33}"/>
                </a:ext>
              </a:extLst>
            </p:cNvPr>
            <p:cNvGrpSpPr/>
            <p:nvPr/>
          </p:nvGrpSpPr>
          <p:grpSpPr>
            <a:xfrm>
              <a:off x="9324616" y="1371618"/>
              <a:ext cx="285266" cy="621488"/>
              <a:chOff x="7640841" y="1212510"/>
              <a:chExt cx="582904" cy="1271684"/>
            </a:xfrm>
          </p:grpSpPr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54A18EF9-FA3E-49BC-9092-0400582234B4}"/>
                  </a:ext>
                </a:extLst>
              </p:cNvPr>
              <p:cNvSpPr/>
              <p:nvPr/>
            </p:nvSpPr>
            <p:spPr>
              <a:xfrm rot="16200000">
                <a:off x="7660211" y="1920661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28575">
                <a:solidFill>
                  <a:srgbClr val="7F6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EEB29D0D-5B6C-4DFC-A460-321515DBD943}"/>
                  </a:ext>
                </a:extLst>
              </p:cNvPr>
              <p:cNvSpPr/>
              <p:nvPr/>
            </p:nvSpPr>
            <p:spPr>
              <a:xfrm rot="16200000">
                <a:off x="7660211" y="1556901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28575">
                <a:solidFill>
                  <a:srgbClr val="7F6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23D11332-EBF4-4AA1-8A8E-D4DD860F811D}"/>
                  </a:ext>
                </a:extLst>
              </p:cNvPr>
              <p:cNvSpPr/>
              <p:nvPr/>
            </p:nvSpPr>
            <p:spPr>
              <a:xfrm rot="16200000">
                <a:off x="7660211" y="1193140"/>
                <a:ext cx="544163" cy="582904"/>
              </a:xfrm>
              <a:prstGeom prst="arc">
                <a:avLst>
                  <a:gd name="adj1" fmla="val 10807814"/>
                  <a:gd name="adj2" fmla="val 0"/>
                </a:avLst>
              </a:prstGeom>
              <a:ln w="28575">
                <a:solidFill>
                  <a:srgbClr val="7F6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EB6E4323-E6FC-4398-8EFE-77BDC35F6F32}"/>
                  </a:ext>
                </a:extLst>
              </p:cNvPr>
              <p:cNvSpPr/>
              <p:nvPr/>
            </p:nvSpPr>
            <p:spPr>
              <a:xfrm rot="5400000">
                <a:off x="7808056" y="1526775"/>
                <a:ext cx="180402" cy="279397"/>
              </a:xfrm>
              <a:prstGeom prst="arc">
                <a:avLst>
                  <a:gd name="adj1" fmla="val 10807814"/>
                  <a:gd name="adj2" fmla="val 0"/>
                </a:avLst>
              </a:prstGeom>
              <a:ln w="28575">
                <a:solidFill>
                  <a:srgbClr val="7F6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EDD19241-1E45-49CE-B904-D5F2416AB0D1}"/>
                  </a:ext>
                </a:extLst>
              </p:cNvPr>
              <p:cNvSpPr/>
              <p:nvPr/>
            </p:nvSpPr>
            <p:spPr>
              <a:xfrm rot="5400000">
                <a:off x="7842089" y="1890536"/>
                <a:ext cx="180402" cy="279397"/>
              </a:xfrm>
              <a:prstGeom prst="arc">
                <a:avLst>
                  <a:gd name="adj1" fmla="val 10807814"/>
                  <a:gd name="adj2" fmla="val 0"/>
                </a:avLst>
              </a:prstGeom>
              <a:ln w="28575">
                <a:solidFill>
                  <a:srgbClr val="7F6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C988F6C-79A1-4940-9AF4-6FE6F2C53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6088" y="1653774"/>
              <a:ext cx="1387" cy="52802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530FCD3-0070-47E2-9ADE-C2496355A2A5}"/>
                </a:ext>
              </a:extLst>
            </p:cNvPr>
            <p:cNvCxnSpPr>
              <a:cxnSpLocks/>
            </p:cNvCxnSpPr>
            <p:nvPr/>
          </p:nvCxnSpPr>
          <p:spPr>
            <a:xfrm>
              <a:off x="7682619" y="1478845"/>
              <a:ext cx="309712" cy="34985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FB2DAE2-CACB-4EB9-9E47-CF8A98A13441}"/>
                </a:ext>
              </a:extLst>
            </p:cNvPr>
            <p:cNvCxnSpPr>
              <a:cxnSpLocks/>
            </p:cNvCxnSpPr>
            <p:nvPr/>
          </p:nvCxnSpPr>
          <p:spPr>
            <a:xfrm>
              <a:off x="7842461" y="1188654"/>
              <a:ext cx="6066" cy="428554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21E0146-3027-4C37-83D2-E7CC6274EB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62546" y="1478092"/>
              <a:ext cx="309712" cy="34985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A2DE63-9820-43D4-A89B-DC8D0EB11C23}"/>
                </a:ext>
              </a:extLst>
            </p:cNvPr>
            <p:cNvCxnSpPr>
              <a:cxnSpLocks/>
            </p:cNvCxnSpPr>
            <p:nvPr/>
          </p:nvCxnSpPr>
          <p:spPr>
            <a:xfrm>
              <a:off x="8729947" y="1665279"/>
              <a:ext cx="691" cy="4718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5050C7F-D210-4A7F-8CFA-2EA4EE72B7DE}"/>
                </a:ext>
              </a:extLst>
            </p:cNvPr>
            <p:cNvCxnSpPr>
              <a:cxnSpLocks/>
            </p:cNvCxnSpPr>
            <p:nvPr/>
          </p:nvCxnSpPr>
          <p:spPr>
            <a:xfrm>
              <a:off x="8575090" y="1490350"/>
              <a:ext cx="309712" cy="34985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0B99075-9066-44DC-A3B8-514415F07397}"/>
                </a:ext>
              </a:extLst>
            </p:cNvPr>
            <p:cNvCxnSpPr>
              <a:cxnSpLocks/>
            </p:cNvCxnSpPr>
            <p:nvPr/>
          </p:nvCxnSpPr>
          <p:spPr>
            <a:xfrm>
              <a:off x="8734932" y="1200159"/>
              <a:ext cx="6066" cy="428554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F4B44D-226B-4783-85EF-A371C9B25A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55017" y="1489597"/>
              <a:ext cx="309712" cy="34985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58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49D3-433C-4C27-BACF-6CD09E5F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1680"/>
            <a:ext cx="10972800" cy="16002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8046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C948-2F1D-4371-BE77-55C84D37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The Game Plan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05ED99-91BB-43D5-9939-01E02D61104D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4400" dirty="0"/>
          </a:p>
          <a:p>
            <a:pPr marL="457200" indent="-457200">
              <a:buFont typeface="+mj-lt"/>
              <a:buAutoNum type="arabicPeriod"/>
            </a:pPr>
            <a:r>
              <a:rPr lang="en-US" sz="4400" dirty="0"/>
              <a:t>Superconductors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dirty="0"/>
              <a:t>Quantum Harmonic Oscillator  / LC circuit / resonator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dirty="0"/>
              <a:t>QHO vs. Cooper pair Box </a:t>
            </a:r>
            <a:r>
              <a:rPr lang="en-US" sz="3300" dirty="0"/>
              <a:t>(Spoiler alert: Josephson junction)</a:t>
            </a:r>
            <a:endParaRPr lang="en-US" sz="4400" dirty="0"/>
          </a:p>
          <a:p>
            <a:pPr marL="457200" indent="-457200">
              <a:buFont typeface="+mj-lt"/>
              <a:buAutoNum type="arabicPeriod"/>
            </a:pPr>
            <a:r>
              <a:rPr lang="en-US" sz="4400" dirty="0"/>
              <a:t>Josephson Junction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3600" dirty="0"/>
              <a:t>Anatomy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3600" dirty="0"/>
              <a:t>Equations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dirty="0"/>
              <a:t>Cooper pair Box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dirty="0"/>
              <a:t>Transmon</a:t>
            </a:r>
            <a:endParaRPr lang="en-US" sz="3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38B2957-A37D-4B7E-BC78-F3F626D243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0033315"/>
                  </p:ext>
                </p:extLst>
              </p:nvPr>
            </p:nvGraphicFramePr>
            <p:xfrm>
              <a:off x="9656769" y="705050"/>
              <a:ext cx="977036" cy="8951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7036" cy="895150"/>
                    </a:xfrm>
                    <a:prstGeom prst="rect">
                      <a:avLst/>
                    </a:prstGeom>
                  </am3d:spPr>
                  <am3d:camera>
                    <am3d:pos x="0" y="0" z="603806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81303" d="1000000"/>
                    <am3d:preTrans dx="6536452" dy="3142759" dz="-11024583"/>
                    <am3d:scale>
                      <am3d:sx n="1000000" d="1000000"/>
                      <am3d:sy n="1000000" d="1000000"/>
                      <am3d:sz n="1000000" d="1000000"/>
                    </am3d:scale>
                    <am3d:rot ax="2818472" ay="-398575" az="1037602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26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38B2957-A37D-4B7E-BC78-F3F626D243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6769" y="705050"/>
                <a:ext cx="977036" cy="895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78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BD64-3CCE-46CC-AF9F-7F43DE1C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41" y="1990164"/>
            <a:ext cx="10972800" cy="1600200"/>
          </a:xfrm>
        </p:spPr>
        <p:txBody>
          <a:bodyPr/>
          <a:lstStyle/>
          <a:p>
            <a:br>
              <a:rPr lang="en-US" sz="6000" dirty="0"/>
            </a:br>
            <a:r>
              <a:rPr lang="en-US" sz="6000" dirty="0"/>
              <a:t>Superconductors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433E8-70C4-47EA-9AF9-4DF4B745DADD}"/>
              </a:ext>
            </a:extLst>
          </p:cNvPr>
          <p:cNvSpPr txBox="1"/>
          <p:nvPr/>
        </p:nvSpPr>
        <p:spPr>
          <a:xfrm>
            <a:off x="10650070" y="0"/>
            <a:ext cx="1541929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Superconductors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E7DD8-4762-495B-851C-3E1E4D61C20F}"/>
              </a:ext>
            </a:extLst>
          </p:cNvPr>
          <p:cNvSpPr/>
          <p:nvPr/>
        </p:nvSpPr>
        <p:spPr>
          <a:xfrm>
            <a:off x="5830542" y="1103778"/>
            <a:ext cx="530916" cy="92333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CE87A0-DB43-4167-ABF8-55A69661F12E}"/>
              </a:ext>
            </a:extLst>
          </p:cNvPr>
          <p:cNvSpPr txBox="1">
            <a:spLocks/>
          </p:cNvSpPr>
          <p:nvPr/>
        </p:nvSpPr>
        <p:spPr>
          <a:xfrm>
            <a:off x="146858" y="153889"/>
            <a:ext cx="5156661" cy="2007420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400" dirty="0"/>
              <a:t>Superconductors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Quantum Harmonic Oscillator  / LC circuit / resonator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QHO vs. Cooper pair Box </a:t>
            </a:r>
            <a:r>
              <a:rPr lang="en-US" sz="11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(Spoiler alert: Josephson junction)</a:t>
            </a:r>
            <a:endParaRPr lang="en-US" sz="14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Josephson Junction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Anatomy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Equations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Cooper pair Box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Transmon</a:t>
            </a:r>
            <a:endParaRPr lang="en-US" sz="12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33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1B3B-BB5E-481F-BE79-F0A4E21F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Superconductivity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AB68C-A052-4F81-A18E-CEA3329B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7679" y="1600201"/>
            <a:ext cx="5408295" cy="4152900"/>
          </a:xfrm>
        </p:spPr>
        <p:txBody>
          <a:bodyPr>
            <a:normAutofit/>
          </a:bodyPr>
          <a:lstStyle/>
          <a:p>
            <a:r>
              <a:rPr lang="en-US" sz="2800" dirty="0"/>
              <a:t>There is no resistance for electrons in a superconductor below T</a:t>
            </a:r>
            <a:r>
              <a:rPr lang="en-US" sz="2800" baseline="-25000" dirty="0"/>
              <a:t>c</a:t>
            </a:r>
            <a:r>
              <a:rPr lang="en-US" sz="2800" dirty="0"/>
              <a:t> (critical temperature)</a:t>
            </a:r>
          </a:p>
          <a:p>
            <a:r>
              <a:rPr lang="en-US" sz="2800" dirty="0"/>
              <a:t>Electrons will form Cooper pairs</a:t>
            </a:r>
          </a:p>
          <a:p>
            <a:r>
              <a:rPr lang="en-US" sz="2800" dirty="0"/>
              <a:t>Cooper pairs act like bosons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5C560F-2958-463F-8694-DA10B98BF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56" t="19434" r="19175" b="16038"/>
          <a:stretch/>
        </p:blipFill>
        <p:spPr>
          <a:xfrm>
            <a:off x="6097204" y="1897379"/>
            <a:ext cx="5485196" cy="322326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8249A-463F-4E65-8B9A-2A1460099860}"/>
              </a:ext>
            </a:extLst>
          </p:cNvPr>
          <p:cNvSpPr txBox="1"/>
          <p:nvPr/>
        </p:nvSpPr>
        <p:spPr>
          <a:xfrm>
            <a:off x="10650070" y="0"/>
            <a:ext cx="1541929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Superconductors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22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D95E-EED6-4B3D-9514-4B921945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38844"/>
          </a:xfrm>
        </p:spPr>
        <p:txBody>
          <a:bodyPr/>
          <a:lstStyle/>
          <a:p>
            <a:r>
              <a:rPr lang="en-US" dirty="0"/>
              <a:t>Superconductivity </a:t>
            </a:r>
          </a:p>
        </p:txBody>
      </p:sp>
      <p:pic>
        <p:nvPicPr>
          <p:cNvPr id="10" name="The Physics of superconductors_Trim">
            <a:hlinkClick r:id="" action="ppaction://media"/>
            <a:extLst>
              <a:ext uri="{FF2B5EF4-FFF2-40B4-BE49-F238E27FC236}">
                <a16:creationId xmlns:a16="http://schemas.microsoft.com/office/drawing/2014/main" id="{3235F15B-C0BF-4124-834F-36CA229CB79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26" end="14456.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23060"/>
            <a:ext cx="8045450" cy="452596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70CBAD-E016-436E-B303-393188B7FA31}"/>
              </a:ext>
            </a:extLst>
          </p:cNvPr>
          <p:cNvSpPr txBox="1"/>
          <p:nvPr/>
        </p:nvSpPr>
        <p:spPr>
          <a:xfrm>
            <a:off x="1012075" y="6364687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by </a:t>
            </a:r>
            <a:r>
              <a:rPr lang="en-US" dirty="0" err="1"/>
              <a:t>Higgsino</a:t>
            </a:r>
            <a:r>
              <a:rPr lang="en-US" dirty="0"/>
              <a:t> physics (</a:t>
            </a:r>
            <a:r>
              <a:rPr lang="en-US" dirty="0" err="1"/>
              <a:t>youtube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946BE-6474-4B3E-A2C8-265623955921}"/>
              </a:ext>
            </a:extLst>
          </p:cNvPr>
          <p:cNvSpPr txBox="1"/>
          <p:nvPr/>
        </p:nvSpPr>
        <p:spPr>
          <a:xfrm>
            <a:off x="10650070" y="0"/>
            <a:ext cx="1541929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Superconductors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781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B0D2-01FD-44A6-918D-0DE14257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C42B3-2510-49BF-A7F3-59A73594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F79B0-614B-4D68-96E0-5316CA2B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201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8D427F-17B1-4C0F-8130-ACE60D4E079C}"/>
              </a:ext>
            </a:extLst>
          </p:cNvPr>
          <p:cNvSpPr txBox="1"/>
          <p:nvPr/>
        </p:nvSpPr>
        <p:spPr>
          <a:xfrm>
            <a:off x="139239" y="6375862"/>
            <a:ext cx="282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Higgsino</a:t>
            </a:r>
            <a:r>
              <a:rPr lang="en-US" sz="1200" dirty="0"/>
              <a:t> physics (</a:t>
            </a:r>
            <a:r>
              <a:rPr lang="en-US" sz="1200" dirty="0" err="1"/>
              <a:t>youtube</a:t>
            </a:r>
            <a:r>
              <a:rPr lang="en-US" sz="12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D7B52-E0AE-487C-B6AB-B6ADC5933A02}"/>
              </a:ext>
            </a:extLst>
          </p:cNvPr>
          <p:cNvSpPr txBox="1"/>
          <p:nvPr/>
        </p:nvSpPr>
        <p:spPr>
          <a:xfrm>
            <a:off x="10650071" y="-45202"/>
            <a:ext cx="1541929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Superconductors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489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1311</Words>
  <Application>Microsoft Office PowerPoint</Application>
  <PresentationFormat>Widescreen</PresentationFormat>
  <Paragraphs>364</Paragraphs>
  <Slides>40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Cambria Math</vt:lpstr>
      <vt:lpstr>Century Gothic</vt:lpstr>
      <vt:lpstr>Courier New</vt:lpstr>
      <vt:lpstr>Palatino Linotype</vt:lpstr>
      <vt:lpstr>Company background presentation</vt:lpstr>
      <vt:lpstr>How Did We Do?</vt:lpstr>
      <vt:lpstr>PowerPoint Presentation</vt:lpstr>
      <vt:lpstr>When do we have a quantum computer</vt:lpstr>
      <vt:lpstr>Overview</vt:lpstr>
      <vt:lpstr>The Game Plan</vt:lpstr>
      <vt:lpstr> Superconductors </vt:lpstr>
      <vt:lpstr>Superconductivity </vt:lpstr>
      <vt:lpstr>Superconductivity </vt:lpstr>
      <vt:lpstr>PowerPoint Presentation</vt:lpstr>
      <vt:lpstr>LC circuit</vt:lpstr>
      <vt:lpstr>LC circuit</vt:lpstr>
      <vt:lpstr>PowerPoint Presentation</vt:lpstr>
      <vt:lpstr>From QHO to CPB</vt:lpstr>
      <vt:lpstr>Harmonic Oscillator</vt:lpstr>
      <vt:lpstr>Josephson Junction </vt:lpstr>
      <vt:lpstr>PowerPoint Presentation</vt:lpstr>
      <vt:lpstr>PowerPoint Presentation</vt:lpstr>
      <vt:lpstr>Josephson Junction </vt:lpstr>
      <vt:lpstr>PowerPoint Presentation</vt:lpstr>
      <vt:lpstr>Cooper pairs </vt:lpstr>
      <vt:lpstr>Energy of Josephson </vt:lpstr>
      <vt:lpstr>Josephson equations</vt:lpstr>
      <vt:lpstr>Josephson Energy</vt:lpstr>
      <vt:lpstr>Josephson Inductance</vt:lpstr>
      <vt:lpstr>Cooper pair box</vt:lpstr>
      <vt:lpstr>LC circuit</vt:lpstr>
      <vt:lpstr>PowerPoint Presentation</vt:lpstr>
      <vt:lpstr>Transmon</vt:lpstr>
      <vt:lpstr>PowerPoint Presentation</vt:lpstr>
      <vt:lpstr>Bit of a review</vt:lpstr>
      <vt:lpstr>PowerPoint Presentation</vt:lpstr>
      <vt:lpstr>Next</vt:lpstr>
      <vt:lpstr>Coplanar waveguide resonator LC circuit</vt:lpstr>
      <vt:lpstr>PowerPoint Presentation</vt:lpstr>
      <vt:lpstr>Hamiltonian </vt:lpstr>
      <vt:lpstr>PowerPoint Presentation</vt:lpstr>
      <vt:lpstr>σ ̂_z</vt:lpstr>
      <vt:lpstr>σ ̂_z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Transmon Qubit  (The one IBM uses)</dc:title>
  <dc:creator>Jechiel van dijk</dc:creator>
  <cp:lastModifiedBy>Jechiel van dijk</cp:lastModifiedBy>
  <cp:revision>90</cp:revision>
  <dcterms:created xsi:type="dcterms:W3CDTF">2020-11-06T00:42:17Z</dcterms:created>
  <dcterms:modified xsi:type="dcterms:W3CDTF">2020-11-09T23:05:56Z</dcterms:modified>
</cp:coreProperties>
</file>